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5AE96-6437-4DEF-9EA9-7C17B376B34F}" type="datetimeFigureOut">
              <a:rPr lang="hr-HR" smtClean="0"/>
              <a:t>26.11.2016.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839F3-2531-409A-AAB2-0CE1325D57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0873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http://www.dw.de/zaboravljeni-indijski-obronci-himalaja/a-15559762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http://www.svjetskiputnik.hr/Putovanja/Clanak/naslov/480-dolina-cvijeca-na-himalaji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http://www.nacional.hr/clanak/109251/indija-i-pakistan-bez-dogovora-o-demilitarizaciji-himalaja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2CA8DC8-08A6-496D-9EE0-449CDC0563F4}" type="slidenum">
              <a:rPr lang="hr-HR" altLang="sr-Latn-RS">
                <a:solidFill>
                  <a:prstClr val="black"/>
                </a:solidFill>
              </a:rPr>
              <a:pPr/>
              <a:t>5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E0E830-387F-4D96-88DD-7F52B7B48A22}" type="slidenum">
              <a:rPr lang="hr-HR" smtClean="0"/>
              <a:pPr eaLnBrk="1" hangingPunct="1"/>
              <a:t>8</a:t>
            </a:fld>
            <a:endParaRPr lang="hr-H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i="1" smtClean="0"/>
              <a:t>Usporedite porast broja stanovništva Indije i Kine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http://worldpopulationreview.com/countries/india-population/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http://www.ibtimes.com/indias-population-will-grow-while-chinas-will-begin-decline-2028-making-india-worlds-most-populoushttp://www.ibtimes.com/indias-population-will-grow-while-chinas-will-begin-decline-2028-making-india-worlds-most-populous</a:t>
            </a:r>
          </a:p>
          <a:p>
            <a:pPr>
              <a:spcBef>
                <a:spcPct val="0"/>
              </a:spcBef>
            </a:pPr>
            <a:r>
              <a:rPr lang="hr-HR" altLang="sr-Latn-RS" i="1" smtClean="0"/>
              <a:t>http://www.bbc.com/news/world-asia-22907307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9ADA4EB-2BA9-4D66-A86E-C8CEF1E7F6EC}" type="slidenum">
              <a:rPr lang="hr-HR" altLang="sr-Latn-RS">
                <a:solidFill>
                  <a:prstClr val="black"/>
                </a:solidFill>
              </a:rPr>
              <a:pPr/>
              <a:t>10</a:t>
            </a:fld>
            <a:endParaRPr lang="hr-HR" altLang="sr-Latn-R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BCADCB-BEE1-41CA-873D-A3928AA7BAD5}" type="slidenum">
              <a:rPr lang="hr-HR" smtClean="0"/>
              <a:pPr eaLnBrk="1" hangingPunct="1"/>
              <a:t>19</a:t>
            </a:fld>
            <a:endParaRPr lang="hr-HR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http://wol.jw.org/hr/wol/d/r19/lp-c/102002484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http://www.moj-posao.net/Vijest/62277/Indijska-zeljeznica-zaposlila-majmune/3/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http://balkans.aljazeera.net/video/indija-ulaze-u-zeljeznice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http://www.zeljeznice.net/forum/index.php?/topic/4335-zeljeznice-u-indiji-800x600/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018F6D-4936-461A-9CD8-309BC8A990EA}" type="slidenum">
              <a:rPr lang="hr-HR" altLang="sr-Latn-R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1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92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2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36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8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88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12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4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0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47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22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75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8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7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4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5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9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7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816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0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93679EC-EB77-411A-801C-72F2CD42B017}" type="datetimeFigureOut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26.11.2016.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0028EE3-F98D-4700-8DD6-DC2733D692F4}" type="slidenum">
              <a:rPr lang="hr-H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hr-H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9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airpano.ru/files/India/2-2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268760"/>
            <a:ext cx="7406640" cy="1472184"/>
          </a:xfrm>
        </p:spPr>
        <p:txBody>
          <a:bodyPr>
            <a:normAutofit/>
          </a:bodyPr>
          <a:lstStyle/>
          <a:p>
            <a:pPr algn="ctr"/>
            <a:r>
              <a:rPr lang="hr-HR" sz="6000" b="1" dirty="0" smtClean="0"/>
              <a:t>Indija </a:t>
            </a:r>
            <a:endParaRPr lang="hr-HR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01008"/>
            <a:ext cx="3653050" cy="243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6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043608" y="548680"/>
            <a:ext cx="7920880" cy="5505475"/>
          </a:xfrm>
        </p:spPr>
        <p:txBody>
          <a:bodyPr>
            <a:normAutofit/>
          </a:bodyPr>
          <a:lstStyle/>
          <a:p>
            <a:pPr marL="82296" lvl="0" indent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  <a:buNone/>
            </a:pPr>
            <a:r>
              <a:rPr lang="hr-HR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Demografska </a:t>
            </a:r>
            <a:r>
              <a:rPr lang="hr-HR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obilježja</a:t>
            </a:r>
            <a:endParaRPr lang="hr-HR" altLang="sr-Latn-R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altLang="sr-Latn-R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brz porast broja stanovnika → glad i siromaštvo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214563"/>
            <a:ext cx="6723062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72250" y="4143375"/>
            <a:ext cx="2214563" cy="1071563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dirty="0">
                <a:solidFill>
                  <a:prstClr val="white"/>
                </a:solidFill>
              </a:rPr>
              <a:t>Godišnji porast – 15 milijuna stanovnika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7215188" y="2214563"/>
            <a:ext cx="1500187" cy="642937"/>
          </a:xfrm>
          <a:prstGeom prst="borderCallout1">
            <a:avLst>
              <a:gd name="adj1" fmla="val 47775"/>
              <a:gd name="adj2" fmla="val 374"/>
              <a:gd name="adj3" fmla="val 150232"/>
              <a:gd name="adj4" fmla="val -47040"/>
            </a:avLst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Prestizanje Kine?</a:t>
            </a:r>
          </a:p>
        </p:txBody>
      </p:sp>
    </p:spTree>
    <p:extLst>
      <p:ext uri="{BB962C8B-B14F-4D97-AF65-F5344CB8AC3E}">
        <p14:creationId xmlns:p14="http://schemas.microsoft.com/office/powerpoint/2010/main" val="1736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83602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2" y="3340303"/>
            <a:ext cx="5834378" cy="351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1734" y="6308186"/>
            <a:ext cx="214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Slam u Kolkati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59286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332656"/>
            <a:ext cx="8208912" cy="5915744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>
                <a:latin typeface="Times New Roman"/>
                <a:ea typeface="Calibri"/>
                <a:cs typeface="Times New Roman"/>
              </a:rPr>
              <a:t>70% stan. živi na selu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 smtClean="0">
                <a:latin typeface="Times New Roman"/>
                <a:ea typeface="Calibri"/>
                <a:cs typeface="Times New Roman"/>
              </a:rPr>
              <a:t>najveći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gradovi - </a:t>
            </a:r>
            <a:r>
              <a:rPr lang="hr-HR" sz="2400" dirty="0" smtClean="0">
                <a:latin typeface="Times New Roman"/>
                <a:ea typeface="Calibri"/>
                <a:cs typeface="Times New Roman"/>
              </a:rPr>
              <a:t>Delhi, Mumbai, 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Kolkata, Chennai, Bangalore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 smtClean="0">
                <a:latin typeface="Times New Roman"/>
                <a:ea typeface="Calibri"/>
                <a:cs typeface="Times New Roman"/>
              </a:rPr>
              <a:t>gl</a:t>
            </a:r>
            <a:r>
              <a:rPr lang="hr-HR" sz="2400" dirty="0">
                <a:latin typeface="Times New Roman"/>
                <a:ea typeface="Calibri"/>
                <a:cs typeface="Times New Roman"/>
              </a:rPr>
              <a:t>. grad – New Delhi</a:t>
            </a: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5123" name="Picture 3" descr="C:\Users\MONIKA\Desktop\chandni-chowk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59"/>
            <a:ext cx="5405150" cy="36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61771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Delhi </a:t>
            </a:r>
            <a:endParaRPr lang="hr-HR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57788"/>
            <a:ext cx="7860325" cy="35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93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674056" cy="1143000"/>
          </a:xfrm>
        </p:spPr>
        <p:txBody>
          <a:bodyPr/>
          <a:lstStyle/>
          <a:p>
            <a:pPr algn="ctr"/>
            <a:r>
              <a:rPr lang="hr-HR" dirty="0" smtClean="0"/>
              <a:t>Mumbai </a:t>
            </a:r>
            <a:endParaRPr lang="hr-H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616624" cy="35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E:\materijali\geo_eko_3\153_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93" y="3042386"/>
            <a:ext cx="4750493" cy="377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6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0"/>
            <a:ext cx="5904656" cy="673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7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60648"/>
            <a:ext cx="3960440" cy="5952728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prevladava </a:t>
            </a:r>
            <a:r>
              <a:rPr lang="hr-HR" sz="28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hinduizam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službeni jezici: HINDU, eng. i 17 regionalnih jezika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6" y="0"/>
            <a:ext cx="4783941" cy="505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95" y="2176463"/>
            <a:ext cx="3455987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3263133"/>
            <a:ext cx="4206591" cy="316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8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18072" cy="1301006"/>
          </a:xfrm>
        </p:spPr>
        <p:txBody>
          <a:bodyPr/>
          <a:lstStyle/>
          <a:p>
            <a:pPr algn="ctr"/>
            <a:r>
              <a:rPr lang="hr-HR" dirty="0" smtClean="0"/>
              <a:t>Varanasi – sveti grad hindusa</a:t>
            </a:r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7355662" cy="472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61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548680"/>
            <a:ext cx="7488832" cy="5699720"/>
          </a:xfrm>
        </p:spPr>
        <p:txBody>
          <a:bodyPr/>
          <a:lstStyle/>
          <a:p>
            <a:pPr marL="82296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Gospodarstvo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većina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stan. bavi se poljop.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1970-ih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provedena Z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elena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revolucija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poljop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. slabo učinkovita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zbog:</a:t>
            </a:r>
          </a:p>
          <a:p>
            <a:pPr marL="82296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a) PULVERZACIJE</a:t>
            </a:r>
          </a:p>
          <a:p>
            <a:pPr marL="82296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b) siromašnih poljoprivrednika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38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88640"/>
            <a:ext cx="5580112" cy="60597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značajan rast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ind.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90% izvoza čine ind. proizvodi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razvoj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znanosti i IT-a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r>
              <a:rPr lang="hr-HR" sz="2800" dirty="0" smtClean="0">
                <a:latin typeface="Times New Roman"/>
                <a:ea typeface="Calibri"/>
              </a:rPr>
              <a:t>uslužne </a:t>
            </a:r>
            <a:r>
              <a:rPr lang="hr-HR" sz="2800" dirty="0">
                <a:latin typeface="Times New Roman"/>
                <a:ea typeface="Calibri"/>
              </a:rPr>
              <a:t>djelatnosti čine najveći udio u BDP-u</a:t>
            </a:r>
            <a:endParaRPr lang="hr-HR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0850"/>
            <a:ext cx="4193308" cy="314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1052736"/>
            <a:ext cx="3534415" cy="44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63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/>
          </p:nvPr>
        </p:nvSpPr>
        <p:spPr>
          <a:xfrm>
            <a:off x="1115616" y="116632"/>
            <a:ext cx="7818072" cy="130100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r-HR" dirty="0" smtClean="0"/>
              <a:t>Taj Mahal</a:t>
            </a:r>
            <a:endParaRPr lang="en-US" dirty="0" smtClean="0"/>
          </a:p>
        </p:txBody>
      </p:sp>
      <p:pic>
        <p:nvPicPr>
          <p:cNvPr id="9219" name="Picture 3" descr="C:\Users\MONIKA\Desktop\pictures-of-taj-mahal-in-agra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47799"/>
            <a:ext cx="6693495" cy="502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60648"/>
            <a:ext cx="8316416" cy="5987752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pov. – 3,2 mil. km</a:t>
            </a:r>
            <a:r>
              <a:rPr lang="hr-HR" sz="2800" baseline="30000" dirty="0">
                <a:latin typeface="Times New Roman"/>
                <a:ea typeface="Calibri"/>
                <a:cs typeface="Times New Roman"/>
              </a:rPr>
              <a:t>2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broj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stan. –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1,3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mlrd.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BDP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- 1,8 bilijuna $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54761"/>
            <a:ext cx="6048672" cy="420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4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/>
          <a:lstStyle/>
          <a:p>
            <a:pPr algn="ctr"/>
            <a:r>
              <a:rPr lang="hr-HR" dirty="0" smtClean="0"/>
              <a:t>Lotus temple</a:t>
            </a:r>
            <a:endParaRPr lang="hr-HR" dirty="0"/>
          </a:p>
        </p:txBody>
      </p:sp>
      <p:pic>
        <p:nvPicPr>
          <p:cNvPr id="11266" name="Picture 2" descr="C:\Users\MONIKA\Desktop\4679549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8064896" cy="47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498080" cy="1143000"/>
          </a:xfrm>
        </p:spPr>
        <p:txBody>
          <a:bodyPr>
            <a:normAutofit/>
          </a:bodyPr>
          <a:lstStyle/>
          <a:p>
            <a:r>
              <a:rPr lang="hr-HR" sz="2800" dirty="0" smtClean="0">
                <a:hlinkClick r:id="rId2"/>
              </a:rPr>
              <a:t>http://www.airpano.ru/files/India/2-2</a:t>
            </a:r>
            <a:endParaRPr lang="hr-HR" sz="2800" dirty="0"/>
          </a:p>
        </p:txBody>
      </p:sp>
      <p:pic>
        <p:nvPicPr>
          <p:cNvPr id="10242" name="Picture 2" descr="C:\Users\MONIKA\Desktop\bollywood_banne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340768"/>
            <a:ext cx="8789511" cy="43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1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0EF"/>
              </a:clrFrom>
              <a:clrTo>
                <a:srgbClr val="F3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1628800"/>
            <a:ext cx="635793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3F0EF"/>
              </a:clrFrom>
              <a:clrTo>
                <a:srgbClr val="F3F0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" y="476672"/>
            <a:ext cx="3106738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8342" y="1052736"/>
            <a:ext cx="520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/>
              <a:t>Najveći poslodavac u Indiji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5959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620688"/>
            <a:ext cx="3528392" cy="6120680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Indijski poluotok/Indijski potkontinent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britanska kolonija do 1947.</a:t>
            </a:r>
            <a:endParaRPr lang="hr-HR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24052"/>
            <a:ext cx="5288988" cy="595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17" y="1602191"/>
            <a:ext cx="5421292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7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4557102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63" y="1844824"/>
            <a:ext cx="5446315" cy="500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2" y="3548063"/>
            <a:ext cx="451802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1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9220" name="Picture 4" descr="Reu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" y="692696"/>
            <a:ext cx="91440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72250" y="720017"/>
            <a:ext cx="2214563" cy="714375"/>
          </a:xfrm>
          <a:prstGeom prst="roundRect">
            <a:avLst/>
          </a:prstGeom>
          <a:solidFill>
            <a:srgbClr val="FC8E4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prstClr val="white"/>
                </a:solidFill>
              </a:rPr>
              <a:t>Himalaja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990"/>
            <a:ext cx="5112568" cy="3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0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463" y="116632"/>
            <a:ext cx="3816424" cy="6727513"/>
          </a:xfrm>
        </p:spPr>
        <p:txBody>
          <a:bodyPr>
            <a:normAutofit/>
          </a:bodyPr>
          <a:lstStyle/>
          <a:p>
            <a:pPr marL="82296" lvl="0" indent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  <a:buNone/>
            </a:pPr>
            <a:r>
              <a:rPr lang="hr-HR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Prirodne cjeline</a:t>
            </a:r>
          </a:p>
          <a:p>
            <a:pPr marL="82296" lvl="0" indent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  <a:buNone/>
            </a:pPr>
            <a:r>
              <a:rPr lang="hr-HR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hr-HR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Himalaja</a:t>
            </a:r>
            <a:endParaRPr lang="hr-HR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rijetko naseljen i gosp. zaostao </a:t>
            </a:r>
            <a:r>
              <a:rPr lang="hr-HR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prostor</a:t>
            </a:r>
          </a:p>
          <a:p>
            <a:pPr marL="82296" lvl="0" indent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  <a:buNone/>
            </a:pPr>
            <a:r>
              <a:rPr lang="hr-HR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2. Nizine</a:t>
            </a:r>
            <a:endParaRPr lang="hr-HR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jedno od najgušće naseljenih područja na </a:t>
            </a:r>
            <a:r>
              <a:rPr lang="hr-HR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svijetu 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3891A7"/>
              </a:buClr>
            </a:pPr>
            <a:r>
              <a:rPr lang="hr-HR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pogotovo Hindustan → plodni mulj → poljop.</a:t>
            </a:r>
            <a:endParaRPr lang="hr-HR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4" name="Picture 4" descr="138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530400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6" y="375676"/>
            <a:ext cx="5048376" cy="619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7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332656"/>
            <a:ext cx="3024337" cy="31683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uzgoj riže, pšenice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zapad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-  pustinja Thar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endParaRPr lang="hr-HR" sz="2400" dirty="0">
              <a:latin typeface="Calibri"/>
              <a:ea typeface="Calibri"/>
              <a:cs typeface="Times New Roman"/>
            </a:endParaRPr>
          </a:p>
          <a:p>
            <a:endParaRPr lang="hr-HR" sz="2400" dirty="0"/>
          </a:p>
        </p:txBody>
      </p:sp>
      <p:pic>
        <p:nvPicPr>
          <p:cNvPr id="4" name="Picture 4" descr="140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30312"/>
            <a:ext cx="5148064" cy="55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3284984"/>
            <a:ext cx="2849620" cy="284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427" y="4498416"/>
            <a:ext cx="3009071" cy="232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47803"/>
            <a:ext cx="3203848" cy="227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11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4000" smtClean="0"/>
              <a:t>Berba riže – drugi najveći svjetski proizvođač riže</a:t>
            </a:r>
            <a:endParaRPr lang="en-US" sz="4000" smtClean="0"/>
          </a:p>
        </p:txBody>
      </p:sp>
      <p:graphicFrame>
        <p:nvGraphicFramePr>
          <p:cNvPr id="11268" name="Object 4">
            <a:hlinkClick r:id="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508066"/>
              </p:ext>
            </p:extLst>
          </p:nvPr>
        </p:nvGraphicFramePr>
        <p:xfrm>
          <a:off x="683568" y="1628800"/>
          <a:ext cx="8280920" cy="5035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Image" r:id="rId4" imgW="6412698" imgH="3898413" progId="Photoshop.Image.7">
                  <p:embed/>
                </p:oleObj>
              </mc:Choice>
              <mc:Fallback>
                <p:oleObj name="Image" r:id="rId4" imgW="6412698" imgH="389841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628800"/>
                        <a:ext cx="8280920" cy="5035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31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620688"/>
            <a:ext cx="3096344" cy="5627712"/>
          </a:xfrm>
        </p:spPr>
        <p:txBody>
          <a:bodyPr>
            <a:normAutofit/>
          </a:bodyPr>
          <a:lstStyle/>
          <a:p>
            <a:pPr marL="82296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3. Dekan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bogat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rudama (ugljen, željezna ruda, drago kamenje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)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u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zgoj pamuka, prosa</a:t>
            </a:r>
            <a:endParaRPr lang="hr-HR" sz="28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147" name="Picture 3" descr="E:\materijali\geo_eko_3\15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83" y="836712"/>
            <a:ext cx="5309217" cy="55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267</Words>
  <Application>Microsoft Office PowerPoint</Application>
  <PresentationFormat>On-screen Show (4:3)</PresentationFormat>
  <Paragraphs>62</Paragraphs>
  <Slides>22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Solstice</vt:lpstr>
      <vt:lpstr>1_Solstice</vt:lpstr>
      <vt:lpstr>Image</vt:lpstr>
      <vt:lpstr>Indija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Berba riže – drugi najveći svjetski proizvođač riže</vt:lpstr>
      <vt:lpstr>PowerPoint Presentation</vt:lpstr>
      <vt:lpstr>PowerPoint Presentation</vt:lpstr>
      <vt:lpstr>PowerPoint Presentation</vt:lpstr>
      <vt:lpstr>PowerPoint Presentation</vt:lpstr>
      <vt:lpstr>Mumbai </vt:lpstr>
      <vt:lpstr>PowerPoint Presentation</vt:lpstr>
      <vt:lpstr>PowerPoint Presentation</vt:lpstr>
      <vt:lpstr>Varanasi – sveti grad hindusa</vt:lpstr>
      <vt:lpstr>PowerPoint Presentation</vt:lpstr>
      <vt:lpstr>PowerPoint Presentation</vt:lpstr>
      <vt:lpstr>Taj Mahal</vt:lpstr>
      <vt:lpstr>Lotus temple</vt:lpstr>
      <vt:lpstr>http://www.airpano.ru/files/India/2-2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Indija </dc:title>
  <dc:creator>Valentina</dc:creator>
  <cp:lastModifiedBy>Valentina</cp:lastModifiedBy>
  <cp:revision>18</cp:revision>
  <dcterms:created xsi:type="dcterms:W3CDTF">2016-04-30T11:24:17Z</dcterms:created>
  <dcterms:modified xsi:type="dcterms:W3CDTF">2016-11-26T12:42:05Z</dcterms:modified>
</cp:coreProperties>
</file>