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82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DA4BCE68-3B1F-48DF-94CC-DE541ECF18F9}" type="datetimeFigureOut">
              <a:rPr lang="hr-HR" smtClean="0"/>
              <a:t>7.11.2015.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246BF26-ACC1-4E4E-9345-22C0C3C1D05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BCE68-3B1F-48DF-94CC-DE541ECF18F9}" type="datetimeFigureOut">
              <a:rPr lang="hr-HR" smtClean="0"/>
              <a:t>7.11.2015.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6BF26-ACC1-4E4E-9345-22C0C3C1D05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BCE68-3B1F-48DF-94CC-DE541ECF18F9}" type="datetimeFigureOut">
              <a:rPr lang="hr-HR" smtClean="0"/>
              <a:t>7.11.2015.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6BF26-ACC1-4E4E-9345-22C0C3C1D05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BCE68-3B1F-48DF-94CC-DE541ECF18F9}" type="datetimeFigureOut">
              <a:rPr lang="hr-HR" smtClean="0"/>
              <a:t>7.11.2015.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6BF26-ACC1-4E4E-9345-22C0C3C1D05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BCE68-3B1F-48DF-94CC-DE541ECF18F9}" type="datetimeFigureOut">
              <a:rPr lang="hr-HR" smtClean="0"/>
              <a:t>7.11.2015.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6BF26-ACC1-4E4E-9345-22C0C3C1D05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BCE68-3B1F-48DF-94CC-DE541ECF18F9}" type="datetimeFigureOut">
              <a:rPr lang="hr-HR" smtClean="0"/>
              <a:t>7.11.2015.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6BF26-ACC1-4E4E-9345-22C0C3C1D050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BCE68-3B1F-48DF-94CC-DE541ECF18F9}" type="datetimeFigureOut">
              <a:rPr lang="hr-HR" smtClean="0"/>
              <a:t>7.11.2015.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6BF26-ACC1-4E4E-9345-22C0C3C1D050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BCE68-3B1F-48DF-94CC-DE541ECF18F9}" type="datetimeFigureOut">
              <a:rPr lang="hr-HR" smtClean="0"/>
              <a:t>7.11.2015.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6BF26-ACC1-4E4E-9345-22C0C3C1D05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BCE68-3B1F-48DF-94CC-DE541ECF18F9}" type="datetimeFigureOut">
              <a:rPr lang="hr-HR" smtClean="0"/>
              <a:t>7.11.2015.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6BF26-ACC1-4E4E-9345-22C0C3C1D05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DA4BCE68-3B1F-48DF-94CC-DE541ECF18F9}" type="datetimeFigureOut">
              <a:rPr lang="hr-HR" smtClean="0"/>
              <a:t>7.11.2015.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246BF26-ACC1-4E4E-9345-22C0C3C1D05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DA4BCE68-3B1F-48DF-94CC-DE541ECF18F9}" type="datetimeFigureOut">
              <a:rPr lang="hr-HR" smtClean="0"/>
              <a:t>7.11.2015.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246BF26-ACC1-4E4E-9345-22C0C3C1D05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A4BCE68-3B1F-48DF-94CC-DE541ECF18F9}" type="datetimeFigureOut">
              <a:rPr lang="hr-HR" smtClean="0"/>
              <a:t>7.11.2015.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246BF26-ACC1-4E4E-9345-22C0C3C1D050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 smtClean="0"/>
              <a:t>Globalizacija </a:t>
            </a:r>
            <a:endParaRPr lang="hr-H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Ponavljanje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15895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908720"/>
            <a:ext cx="7200800" cy="4814349"/>
          </a:xfrm>
        </p:spPr>
        <p:txBody>
          <a:bodyPr/>
          <a:lstStyle/>
          <a:p>
            <a:r>
              <a:rPr lang="hr-HR" dirty="0" smtClean="0"/>
              <a:t>Zašto dolazi do porasta izravnih stranih ulaganja?</a:t>
            </a:r>
          </a:p>
          <a:p>
            <a:endParaRPr lang="hr-HR" dirty="0"/>
          </a:p>
          <a:p>
            <a:r>
              <a:rPr lang="hr-HR" dirty="0" smtClean="0"/>
              <a:t>Zašto </a:t>
            </a:r>
            <a:r>
              <a:rPr lang="hr-HR" dirty="0"/>
              <a:t>se osnivaju regionalne trgovačke organizacije</a:t>
            </a:r>
            <a:r>
              <a:rPr lang="hr-HR" dirty="0" smtClean="0"/>
              <a:t>?</a:t>
            </a:r>
          </a:p>
          <a:p>
            <a:endParaRPr lang="hr-HR" dirty="0"/>
          </a:p>
          <a:p>
            <a:r>
              <a:rPr lang="hr-HR" dirty="0" smtClean="0"/>
              <a:t>Zašto </a:t>
            </a:r>
            <a:r>
              <a:rPr lang="hr-HR" dirty="0"/>
              <a:t>se javlja proces suburbanizacije</a:t>
            </a:r>
            <a:r>
              <a:rPr lang="hr-HR" dirty="0" smtClean="0"/>
              <a:t>?</a:t>
            </a:r>
          </a:p>
          <a:p>
            <a:endParaRPr lang="hr-HR" dirty="0"/>
          </a:p>
          <a:p>
            <a:r>
              <a:rPr lang="hr-HR" dirty="0" smtClean="0"/>
              <a:t>Zašto </a:t>
            </a:r>
            <a:r>
              <a:rPr lang="hr-HR" dirty="0"/>
              <a:t>se zračni promet smatra važnim </a:t>
            </a:r>
            <a:r>
              <a:rPr lang="hr-HR" dirty="0" smtClean="0"/>
              <a:t>čimbenikom </a:t>
            </a:r>
            <a:r>
              <a:rPr lang="hr-HR" dirty="0"/>
              <a:t>globalizacije</a:t>
            </a:r>
            <a:r>
              <a:rPr lang="hr-HR" dirty="0" smtClean="0"/>
              <a:t>?</a:t>
            </a:r>
          </a:p>
          <a:p>
            <a:endParaRPr lang="hr-HR" dirty="0"/>
          </a:p>
          <a:p>
            <a:pPr lvl="0"/>
            <a:r>
              <a:rPr lang="hr-HR" dirty="0"/>
              <a:t>Gdje i zašto nastaju slamovi?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67976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908720"/>
            <a:ext cx="6687845" cy="4814349"/>
          </a:xfrm>
        </p:spPr>
        <p:txBody>
          <a:bodyPr/>
          <a:lstStyle/>
          <a:p>
            <a:pPr lvl="0">
              <a:buClr>
                <a:srgbClr val="AA2B1E"/>
              </a:buClr>
            </a:pPr>
            <a:r>
              <a:rPr lang="hr-HR" sz="2800" dirty="0">
                <a:solidFill>
                  <a:prstClr val="black"/>
                </a:solidFill>
              </a:rPr>
              <a:t>Koje su prednosti cestovnog prometa?</a:t>
            </a:r>
          </a:p>
          <a:p>
            <a:pPr marL="457200" lvl="0" indent="-457200">
              <a:buClr>
                <a:srgbClr val="AA2B1E"/>
              </a:buClr>
              <a:buFont typeface="Brush Script MT" pitchFamily="66" charset="0"/>
              <a:buAutoNum type="alphaLcParenR"/>
            </a:pPr>
            <a:r>
              <a:rPr lang="hr-HR" sz="2800" dirty="0">
                <a:solidFill>
                  <a:prstClr val="black"/>
                </a:solidFill>
              </a:rPr>
              <a:t>prijevoz od ‘’vrata do vrata’’</a:t>
            </a:r>
          </a:p>
          <a:p>
            <a:pPr marL="457200" lvl="0" indent="-457200">
              <a:buClr>
                <a:srgbClr val="AA2B1E"/>
              </a:buClr>
              <a:buFont typeface="Brush Script MT" pitchFamily="66" charset="0"/>
              <a:buAutoNum type="alphaLcParenR"/>
            </a:pPr>
            <a:r>
              <a:rPr lang="hr-HR" sz="2800" dirty="0">
                <a:solidFill>
                  <a:prstClr val="black"/>
                </a:solidFill>
              </a:rPr>
              <a:t>onečišćenje okoliša</a:t>
            </a:r>
          </a:p>
          <a:p>
            <a:pPr marL="457200" lvl="0" indent="-457200">
              <a:buClr>
                <a:srgbClr val="AA2B1E"/>
              </a:buClr>
              <a:buFont typeface="Brush Script MT" pitchFamily="66" charset="0"/>
              <a:buAutoNum type="alphaLcParenR"/>
            </a:pPr>
            <a:r>
              <a:rPr lang="hr-HR" sz="2800" dirty="0">
                <a:solidFill>
                  <a:prstClr val="black"/>
                </a:solidFill>
              </a:rPr>
              <a:t>sporost</a:t>
            </a:r>
          </a:p>
          <a:p>
            <a:pPr marL="457200" lvl="0" indent="-457200">
              <a:buClr>
                <a:srgbClr val="AA2B1E"/>
              </a:buClr>
              <a:buFont typeface="Brush Script MT" pitchFamily="66" charset="0"/>
              <a:buAutoNum type="alphaLcParenR"/>
            </a:pPr>
            <a:r>
              <a:rPr lang="hr-HR" sz="2800" dirty="0">
                <a:solidFill>
                  <a:prstClr val="black"/>
                </a:solidFill>
              </a:rPr>
              <a:t>velike gužve</a:t>
            </a:r>
          </a:p>
          <a:p>
            <a:pPr marL="457200" lvl="0" indent="-457200">
              <a:buClr>
                <a:srgbClr val="AA2B1E"/>
              </a:buClr>
              <a:buFont typeface="Brush Script MT" pitchFamily="66" charset="0"/>
              <a:buAutoNum type="alphaLcParenR"/>
            </a:pPr>
            <a:r>
              <a:rPr lang="hr-HR" sz="2800" dirty="0">
                <a:solidFill>
                  <a:prstClr val="black"/>
                </a:solidFill>
              </a:rPr>
              <a:t>brzina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3079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836712"/>
            <a:ext cx="6543829" cy="4886357"/>
          </a:xfrm>
        </p:spPr>
        <p:txBody>
          <a:bodyPr/>
          <a:lstStyle/>
          <a:p>
            <a:pPr lvl="0">
              <a:buClr>
                <a:srgbClr val="AA2B1E"/>
              </a:buClr>
            </a:pPr>
            <a:r>
              <a:rPr lang="hr-HR" sz="2800" dirty="0">
                <a:solidFill>
                  <a:prstClr val="black"/>
                </a:solidFill>
              </a:rPr>
              <a:t>Koji su nedostaci željezničkog prometa?</a:t>
            </a:r>
          </a:p>
          <a:p>
            <a:pPr marL="457200" lvl="0" indent="-457200">
              <a:buClr>
                <a:srgbClr val="AA2B1E"/>
              </a:buClr>
              <a:buFont typeface="Brush Script MT" pitchFamily="66" charset="0"/>
              <a:buAutoNum type="alphaLcParenR"/>
            </a:pPr>
            <a:r>
              <a:rPr lang="hr-HR" sz="2800" dirty="0">
                <a:solidFill>
                  <a:prstClr val="black"/>
                </a:solidFill>
              </a:rPr>
              <a:t>slabije razvijena mreža</a:t>
            </a:r>
          </a:p>
          <a:p>
            <a:pPr marL="457200" lvl="0" indent="-457200">
              <a:buClr>
                <a:srgbClr val="AA2B1E"/>
              </a:buClr>
              <a:buFont typeface="Brush Script MT" pitchFamily="66" charset="0"/>
              <a:buAutoNum type="alphaLcParenR"/>
            </a:pPr>
            <a:r>
              <a:rPr lang="hr-HR" sz="2800" dirty="0">
                <a:solidFill>
                  <a:prstClr val="black"/>
                </a:solidFill>
              </a:rPr>
              <a:t>niže cijene</a:t>
            </a:r>
          </a:p>
          <a:p>
            <a:pPr marL="457200" lvl="0" indent="-457200">
              <a:buClr>
                <a:srgbClr val="AA2B1E"/>
              </a:buClr>
              <a:buFont typeface="Brush Script MT" pitchFamily="66" charset="0"/>
              <a:buAutoNum type="alphaLcParenR"/>
            </a:pPr>
            <a:r>
              <a:rPr lang="hr-HR" sz="2800" dirty="0">
                <a:solidFill>
                  <a:prstClr val="black"/>
                </a:solidFill>
              </a:rPr>
              <a:t>ne dolazi do krajnjeg korisnika</a:t>
            </a:r>
          </a:p>
          <a:p>
            <a:pPr marL="457200" lvl="0" indent="-457200">
              <a:buClr>
                <a:srgbClr val="AA2B1E"/>
              </a:buClr>
              <a:buFont typeface="Brush Script MT" pitchFamily="66" charset="0"/>
              <a:buAutoNum type="alphaLcParenR"/>
            </a:pPr>
            <a:r>
              <a:rPr lang="hr-HR" sz="2800" dirty="0">
                <a:solidFill>
                  <a:prstClr val="black"/>
                </a:solidFill>
              </a:rPr>
              <a:t>manji utrošak energije</a:t>
            </a:r>
          </a:p>
          <a:p>
            <a:pPr marL="457200" lvl="0" indent="-457200">
              <a:buClr>
                <a:srgbClr val="AA2B1E"/>
              </a:buClr>
              <a:buFont typeface="Brush Script MT" pitchFamily="66" charset="0"/>
              <a:buAutoNum type="alphaLcParenR"/>
            </a:pPr>
            <a:r>
              <a:rPr lang="hr-HR" sz="2800" dirty="0">
                <a:solidFill>
                  <a:prstClr val="black"/>
                </a:solidFill>
              </a:rPr>
              <a:t>veća sigurnost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4370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836712"/>
            <a:ext cx="6196405" cy="4814349"/>
          </a:xfrm>
        </p:spPr>
        <p:txBody>
          <a:bodyPr/>
          <a:lstStyle/>
          <a:p>
            <a:pPr lvl="0">
              <a:buClr>
                <a:srgbClr val="AA2B1E"/>
              </a:buClr>
            </a:pPr>
            <a:r>
              <a:rPr lang="hr-HR" sz="2800" dirty="0">
                <a:solidFill>
                  <a:prstClr val="black"/>
                </a:solidFill>
              </a:rPr>
              <a:t>U kojoj državi prometuju poznati TGV vlakovi?</a:t>
            </a:r>
          </a:p>
          <a:p>
            <a:pPr marL="457200" lvl="0" indent="-457200">
              <a:buClr>
                <a:srgbClr val="AA2B1E"/>
              </a:buClr>
              <a:buFont typeface="Brush Script MT" pitchFamily="66" charset="0"/>
              <a:buAutoNum type="alphaLcParenR"/>
            </a:pPr>
            <a:r>
              <a:rPr lang="hr-HR" sz="2800" dirty="0">
                <a:solidFill>
                  <a:prstClr val="black"/>
                </a:solidFill>
              </a:rPr>
              <a:t>Njemačkoj</a:t>
            </a:r>
          </a:p>
          <a:p>
            <a:pPr marL="457200" lvl="0" indent="-457200">
              <a:buClr>
                <a:srgbClr val="AA2B1E"/>
              </a:buClr>
              <a:buFont typeface="Brush Script MT" pitchFamily="66" charset="0"/>
              <a:buAutoNum type="alphaLcParenR"/>
            </a:pPr>
            <a:r>
              <a:rPr lang="hr-HR" sz="2800" dirty="0">
                <a:solidFill>
                  <a:prstClr val="black"/>
                </a:solidFill>
              </a:rPr>
              <a:t>Francuskoj</a:t>
            </a:r>
          </a:p>
          <a:p>
            <a:pPr marL="457200" lvl="0" indent="-457200">
              <a:buClr>
                <a:srgbClr val="AA2B1E"/>
              </a:buClr>
              <a:buFont typeface="Brush Script MT" pitchFamily="66" charset="0"/>
              <a:buAutoNum type="alphaLcParenR"/>
            </a:pPr>
            <a:r>
              <a:rPr lang="hr-HR" sz="2800" dirty="0">
                <a:solidFill>
                  <a:prstClr val="black"/>
                </a:solidFill>
              </a:rPr>
              <a:t>Španjolskoj</a:t>
            </a:r>
          </a:p>
          <a:p>
            <a:pPr marL="457200" lvl="0" indent="-457200">
              <a:buClr>
                <a:srgbClr val="AA2B1E"/>
              </a:buClr>
              <a:buFont typeface="Brush Script MT" pitchFamily="66" charset="0"/>
              <a:buAutoNum type="alphaLcParenR"/>
            </a:pPr>
            <a:r>
              <a:rPr lang="hr-HR" sz="2800" dirty="0" smtClean="0">
                <a:solidFill>
                  <a:prstClr val="black"/>
                </a:solidFill>
              </a:rPr>
              <a:t>Japanu</a:t>
            </a:r>
          </a:p>
          <a:p>
            <a:pPr marL="457200" lvl="0" indent="-457200">
              <a:buClr>
                <a:srgbClr val="AA2B1E"/>
              </a:buClr>
              <a:buFont typeface="Brush Script MT" pitchFamily="66" charset="0"/>
              <a:buAutoNum type="alphaLcParenR"/>
            </a:pPr>
            <a:r>
              <a:rPr lang="hr-HR" sz="2800" dirty="0" smtClean="0">
                <a:solidFill>
                  <a:prstClr val="black"/>
                </a:solidFill>
              </a:rPr>
              <a:t>Australiji </a:t>
            </a:r>
            <a:endParaRPr lang="hr-HR" sz="2800" dirty="0">
              <a:solidFill>
                <a:prstClr val="black"/>
              </a:solidFill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3793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692696"/>
            <a:ext cx="6984776" cy="5400600"/>
          </a:xfrm>
        </p:spPr>
        <p:txBody>
          <a:bodyPr>
            <a:normAutofit/>
          </a:bodyPr>
          <a:lstStyle/>
          <a:p>
            <a:pPr lvl="0">
              <a:buClr>
                <a:srgbClr val="AA2B1E"/>
              </a:buClr>
            </a:pPr>
            <a:r>
              <a:rPr lang="hr-HR" sz="2800" dirty="0" smtClean="0">
                <a:latin typeface="Times New Roman"/>
                <a:ea typeface="Calibri"/>
                <a:cs typeface="Times New Roman"/>
              </a:rPr>
              <a:t>Kako se cestovni promet prilagodio zahtjevima globalizacije?</a:t>
            </a:r>
          </a:p>
          <a:p>
            <a:pPr lvl="0">
              <a:buClr>
                <a:srgbClr val="AA2B1E"/>
              </a:buClr>
            </a:pPr>
            <a:endParaRPr lang="hr-HR" sz="2800" dirty="0">
              <a:latin typeface="Times New Roman"/>
              <a:ea typeface="Calibri"/>
              <a:cs typeface="Times New Roman"/>
            </a:endParaRPr>
          </a:p>
          <a:p>
            <a:pPr lvl="0">
              <a:buClr>
                <a:srgbClr val="AA2B1E"/>
              </a:buClr>
            </a:pPr>
            <a:r>
              <a:rPr lang="hr-HR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Kako </a:t>
            </a:r>
            <a:r>
              <a:rPr lang="hr-HR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se pomorski promet prilagodio zahtjevima globalizacije?</a:t>
            </a:r>
            <a:endParaRPr lang="hr-HR" sz="28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hr-H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Usporedi zračni i pomorski promet u procesu globalizacije.</a:t>
            </a:r>
          </a:p>
          <a:p>
            <a:endParaRPr lang="hr-H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Što </a:t>
            </a: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dovelo do ubrzanog razvoja svjetske trgovine?</a:t>
            </a:r>
          </a:p>
        </p:txBody>
      </p:sp>
    </p:spTree>
    <p:extLst>
      <p:ext uri="{BB962C8B-B14F-4D97-AF65-F5344CB8AC3E}">
        <p14:creationId xmlns:p14="http://schemas.microsoft.com/office/powerpoint/2010/main" val="15754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908720"/>
            <a:ext cx="7488832" cy="4968552"/>
          </a:xfrm>
        </p:spPr>
        <p:txBody>
          <a:bodyPr/>
          <a:lstStyle/>
          <a:p>
            <a:r>
              <a:rPr lang="hr-HR" sz="2800" dirty="0" smtClean="0"/>
              <a:t>Što je megagrad, a što megalopolis?</a:t>
            </a:r>
          </a:p>
          <a:p>
            <a:endParaRPr lang="hr-HR" dirty="0" smtClean="0"/>
          </a:p>
          <a:p>
            <a:pPr lvl="0"/>
            <a:r>
              <a:rPr lang="hr-HR" sz="2800" dirty="0"/>
              <a:t>Što su satelitski gradovi i kakvu ulogu imaju? </a:t>
            </a:r>
          </a:p>
          <a:p>
            <a:endParaRPr lang="hr-HR" sz="2800" dirty="0"/>
          </a:p>
          <a:p>
            <a:r>
              <a:rPr lang="hr-HR" sz="2800" dirty="0"/>
              <a:t>Koji kontinenti imaju najviši stupanj urbanizacije? </a:t>
            </a:r>
            <a:endParaRPr lang="hr-HR" sz="2800" dirty="0" smtClean="0"/>
          </a:p>
          <a:p>
            <a:endParaRPr lang="hr-HR" sz="2800" dirty="0"/>
          </a:p>
          <a:p>
            <a:r>
              <a:rPr lang="hr-HR" sz="2800" dirty="0" smtClean="0"/>
              <a:t>Što je litoralizacija?</a:t>
            </a:r>
          </a:p>
          <a:p>
            <a:endParaRPr lang="hr-HR" sz="2800" dirty="0"/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124729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908720"/>
            <a:ext cx="6912768" cy="4814349"/>
          </a:xfrm>
        </p:spPr>
        <p:txBody>
          <a:bodyPr>
            <a:normAutofit/>
          </a:bodyPr>
          <a:lstStyle/>
          <a:p>
            <a:r>
              <a:rPr lang="hr-HR" sz="2800" dirty="0" smtClean="0"/>
              <a:t>Što je nastalo iz GATTA?</a:t>
            </a:r>
          </a:p>
          <a:p>
            <a:pPr marL="457200" indent="-457200">
              <a:buAutoNum type="alphaLcParenR"/>
            </a:pPr>
            <a:r>
              <a:rPr lang="hr-HR" sz="2800" dirty="0" smtClean="0"/>
              <a:t>MMF</a:t>
            </a:r>
          </a:p>
          <a:p>
            <a:pPr marL="457200" indent="-457200">
              <a:buAutoNum type="alphaLcParenR"/>
            </a:pPr>
            <a:r>
              <a:rPr lang="hr-HR" sz="2800" dirty="0" smtClean="0"/>
              <a:t>OPEC</a:t>
            </a:r>
          </a:p>
          <a:p>
            <a:pPr marL="457200" indent="-457200">
              <a:buAutoNum type="alphaLcParenR"/>
            </a:pPr>
            <a:r>
              <a:rPr lang="hr-HR" sz="2800" dirty="0" smtClean="0"/>
              <a:t>WTO</a:t>
            </a:r>
          </a:p>
          <a:p>
            <a:pPr marL="457200" indent="-457200">
              <a:buAutoNum type="alphaLcParenR"/>
            </a:pPr>
            <a:r>
              <a:rPr lang="hr-HR" sz="2800" dirty="0" smtClean="0"/>
              <a:t>UN</a:t>
            </a:r>
          </a:p>
          <a:p>
            <a:pPr marL="457200" indent="-457200">
              <a:buAutoNum type="alphaLcParenR"/>
            </a:pPr>
            <a:r>
              <a:rPr lang="hr-HR" sz="2800" dirty="0" smtClean="0"/>
              <a:t>OESS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63781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836712"/>
            <a:ext cx="7272808" cy="4886357"/>
          </a:xfrm>
        </p:spPr>
        <p:txBody>
          <a:bodyPr/>
          <a:lstStyle/>
          <a:p>
            <a:r>
              <a:rPr lang="pl-PL" sz="2800" dirty="0" smtClean="0"/>
              <a:t>Kada </a:t>
            </a:r>
            <a:r>
              <a:rPr lang="pl-PL" sz="2800" dirty="0"/>
              <a:t>i zbog čega je osnovan OECD</a:t>
            </a:r>
            <a:r>
              <a:rPr lang="pl-PL" sz="2800" dirty="0" smtClean="0"/>
              <a:t>?</a:t>
            </a:r>
          </a:p>
          <a:p>
            <a:endParaRPr lang="pl-PL" sz="2800" dirty="0"/>
          </a:p>
          <a:p>
            <a:r>
              <a:rPr lang="hr-HR" sz="2800" dirty="0" smtClean="0"/>
              <a:t>Kakvu </a:t>
            </a:r>
            <a:r>
              <a:rPr lang="hr-HR" sz="2800" dirty="0"/>
              <a:t>ulogu imaju Svjetska banka i MMF</a:t>
            </a:r>
            <a:r>
              <a:rPr lang="hr-HR" sz="2800" dirty="0" smtClean="0"/>
              <a:t>?</a:t>
            </a:r>
          </a:p>
          <a:p>
            <a:endParaRPr lang="hr-HR" sz="2800" dirty="0"/>
          </a:p>
          <a:p>
            <a:r>
              <a:rPr lang="it-IT" sz="2800" dirty="0"/>
              <a:t>Navedi tri primjera MNK iz domene informatičke </a:t>
            </a:r>
            <a:r>
              <a:rPr lang="it-IT" sz="2800" dirty="0" smtClean="0"/>
              <a:t>industrije</a:t>
            </a:r>
            <a:r>
              <a:rPr lang="hr-HR" sz="2800" dirty="0" smtClean="0"/>
              <a:t>.</a:t>
            </a:r>
          </a:p>
          <a:p>
            <a:endParaRPr lang="hr-HR" sz="2800" dirty="0"/>
          </a:p>
          <a:p>
            <a:r>
              <a:rPr lang="it-IT" sz="2800" dirty="0"/>
              <a:t>Navedi tri primjera MNK iz domene </a:t>
            </a:r>
            <a:r>
              <a:rPr lang="hr-HR" sz="2800" dirty="0" smtClean="0"/>
              <a:t>naftne industrije.</a:t>
            </a:r>
          </a:p>
          <a:p>
            <a:endParaRPr lang="hr-HR" sz="28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61802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908720"/>
            <a:ext cx="6615837" cy="4814349"/>
          </a:xfrm>
        </p:spPr>
        <p:txBody>
          <a:bodyPr>
            <a:normAutofit/>
          </a:bodyPr>
          <a:lstStyle/>
          <a:p>
            <a:r>
              <a:rPr lang="hr-HR" sz="2800" dirty="0" smtClean="0"/>
              <a:t>U kojoj državi se nalazi najveći broj sjedišta MNK?</a:t>
            </a:r>
          </a:p>
          <a:p>
            <a:pPr marL="457200" indent="-457200">
              <a:buAutoNum type="alphaLcParenR"/>
            </a:pPr>
            <a:r>
              <a:rPr lang="hr-HR" sz="2800" dirty="0" smtClean="0"/>
              <a:t>Japanu</a:t>
            </a:r>
          </a:p>
          <a:p>
            <a:pPr marL="457200" indent="-457200">
              <a:buAutoNum type="alphaLcParenR"/>
            </a:pPr>
            <a:r>
              <a:rPr lang="hr-HR" sz="2800" dirty="0" smtClean="0"/>
              <a:t>Njemačkoj</a:t>
            </a:r>
          </a:p>
          <a:p>
            <a:pPr marL="457200" indent="-457200">
              <a:buAutoNum type="alphaLcParenR"/>
            </a:pPr>
            <a:r>
              <a:rPr lang="hr-HR" sz="2800" dirty="0" smtClean="0"/>
              <a:t>Kini</a:t>
            </a:r>
          </a:p>
          <a:p>
            <a:pPr marL="457200" indent="-457200">
              <a:buAutoNum type="alphaLcParenR"/>
            </a:pPr>
            <a:r>
              <a:rPr lang="hr-HR" sz="2800" dirty="0" smtClean="0"/>
              <a:t>SAD-u</a:t>
            </a:r>
          </a:p>
          <a:p>
            <a:pPr marL="457200" indent="-457200">
              <a:buAutoNum type="alphaLcParenR"/>
            </a:pPr>
            <a:r>
              <a:rPr lang="hr-HR" sz="2800" dirty="0" smtClean="0"/>
              <a:t>Australiji 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84604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052736"/>
            <a:ext cx="7056784" cy="4670333"/>
          </a:xfrm>
        </p:spPr>
        <p:txBody>
          <a:bodyPr>
            <a:normAutofit/>
          </a:bodyPr>
          <a:lstStyle/>
          <a:p>
            <a:r>
              <a:rPr lang="hr-HR" sz="2800" dirty="0" smtClean="0"/>
              <a:t>Koja su glavna obilježja MNK?</a:t>
            </a:r>
          </a:p>
          <a:p>
            <a:pPr marL="457200" indent="-457200">
              <a:buAutoNum type="alphaLcParenR"/>
            </a:pPr>
            <a:r>
              <a:rPr lang="hr-HR" sz="2800" dirty="0" smtClean="0"/>
              <a:t>Velik kapital</a:t>
            </a:r>
          </a:p>
          <a:p>
            <a:pPr marL="457200" indent="-457200">
              <a:buAutoNum type="alphaLcParenR"/>
            </a:pPr>
            <a:r>
              <a:rPr lang="hr-HR" sz="2800" dirty="0" smtClean="0"/>
              <a:t>Podružnice u razvijenim zemljama</a:t>
            </a:r>
          </a:p>
          <a:p>
            <a:pPr marL="457200" indent="-457200">
              <a:buAutoNum type="alphaLcParenR"/>
            </a:pPr>
            <a:r>
              <a:rPr lang="hr-HR" sz="2800" dirty="0" smtClean="0"/>
              <a:t>Mali broj zaposlenih</a:t>
            </a:r>
          </a:p>
          <a:p>
            <a:pPr marL="457200" indent="-457200">
              <a:buAutoNum type="alphaLcParenR"/>
            </a:pPr>
            <a:r>
              <a:rPr lang="hr-HR" sz="2800" dirty="0" smtClean="0"/>
              <a:t>Decentralizirana unutarnja organizacija</a:t>
            </a:r>
          </a:p>
          <a:p>
            <a:pPr marL="457200" indent="-457200">
              <a:buAutoNum type="alphaLcParenR"/>
            </a:pPr>
            <a:r>
              <a:rPr lang="hr-HR" sz="2800" dirty="0" smtClean="0"/>
              <a:t>Raspodjela proizvodnje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16776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980728"/>
            <a:ext cx="6759853" cy="4742341"/>
          </a:xfrm>
        </p:spPr>
        <p:txBody>
          <a:bodyPr/>
          <a:lstStyle/>
          <a:p>
            <a:r>
              <a:rPr lang="hr-HR" dirty="0" smtClean="0"/>
              <a:t>Koje su značajke agrarnog doba?</a:t>
            </a:r>
          </a:p>
          <a:p>
            <a:pPr marL="457200" indent="-457200">
              <a:buAutoNum type="alphaLcParenR"/>
            </a:pPr>
            <a:r>
              <a:rPr lang="hr-HR" dirty="0" smtClean="0"/>
              <a:t>Ruralna naseljenost</a:t>
            </a:r>
          </a:p>
          <a:p>
            <a:pPr marL="457200" indent="-457200">
              <a:buAutoNum type="alphaLcParenR"/>
            </a:pPr>
            <a:r>
              <a:rPr lang="hr-HR" dirty="0" smtClean="0"/>
              <a:t>Prevlast tercijarnog sektora</a:t>
            </a:r>
          </a:p>
          <a:p>
            <a:pPr marL="457200" indent="-457200">
              <a:buAutoNum type="alphaLcParenR"/>
            </a:pPr>
            <a:r>
              <a:rPr lang="hr-HR" dirty="0" smtClean="0"/>
              <a:t>Visok stupanj urbanizacije</a:t>
            </a:r>
          </a:p>
          <a:p>
            <a:pPr marL="457200" indent="-457200">
              <a:buAutoNum type="alphaLcParenR"/>
            </a:pPr>
            <a:r>
              <a:rPr lang="hr-HR" dirty="0" smtClean="0"/>
              <a:t>Prevlast primarnog sektora</a:t>
            </a:r>
          </a:p>
          <a:p>
            <a:pPr marL="457200" indent="-457200">
              <a:buAutoNum type="alphaLcParenR"/>
            </a:pPr>
            <a:r>
              <a:rPr lang="hr-HR" dirty="0" smtClean="0"/>
              <a:t>Industrijalizacija </a:t>
            </a:r>
          </a:p>
        </p:txBody>
      </p:sp>
    </p:spTree>
    <p:extLst>
      <p:ext uri="{BB962C8B-B14F-4D97-AF65-F5344CB8AC3E}">
        <p14:creationId xmlns:p14="http://schemas.microsoft.com/office/powerpoint/2010/main" val="3043396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836712"/>
            <a:ext cx="7344816" cy="4886357"/>
          </a:xfrm>
        </p:spPr>
        <p:txBody>
          <a:bodyPr>
            <a:normAutofit/>
          </a:bodyPr>
          <a:lstStyle/>
          <a:p>
            <a:r>
              <a:rPr lang="hr-HR" sz="2800" dirty="0" smtClean="0"/>
              <a:t>Što su tehnološki parkovi? Gdje se pojavljuju prvi?</a:t>
            </a:r>
          </a:p>
          <a:p>
            <a:endParaRPr lang="hr-HR" sz="2800" dirty="0"/>
          </a:p>
          <a:p>
            <a:r>
              <a:rPr lang="hr-HR" sz="2800" dirty="0" smtClean="0"/>
              <a:t>Koja je razlika između industrijskog bazena i tehnološkog parka?</a:t>
            </a:r>
          </a:p>
          <a:p>
            <a:endParaRPr lang="hr-HR" sz="2800" dirty="0"/>
          </a:p>
          <a:p>
            <a:r>
              <a:rPr lang="hr-HR" sz="2800" dirty="0" smtClean="0"/>
              <a:t>Što je najbitnije kod lokacije tehnoloških parkova?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30183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908720"/>
            <a:ext cx="7272808" cy="4968552"/>
          </a:xfrm>
        </p:spPr>
        <p:txBody>
          <a:bodyPr>
            <a:normAutofit/>
          </a:bodyPr>
          <a:lstStyle/>
          <a:p>
            <a:r>
              <a:rPr lang="hr-HR" sz="2800" dirty="0" smtClean="0"/>
              <a:t>Objasni polarizaciju svijeta.</a:t>
            </a:r>
          </a:p>
          <a:p>
            <a:endParaRPr lang="hr-HR" sz="2800" dirty="0"/>
          </a:p>
          <a:p>
            <a:r>
              <a:rPr lang="hr-HR" sz="2800" dirty="0" smtClean="0"/>
              <a:t>Opiši zemlje jezgre.</a:t>
            </a:r>
          </a:p>
          <a:p>
            <a:endParaRPr lang="hr-HR" sz="2800" dirty="0"/>
          </a:p>
          <a:p>
            <a:r>
              <a:rPr lang="hr-HR" sz="2800" dirty="0" smtClean="0"/>
              <a:t>Zašto </a:t>
            </a:r>
            <a:r>
              <a:rPr lang="hr-HR" sz="2800" dirty="0"/>
              <a:t>nerazvijena područja vrlo teško izlaze iz siromaštva</a:t>
            </a:r>
            <a:r>
              <a:rPr lang="hr-HR" sz="2800" dirty="0" smtClean="0"/>
              <a:t>?</a:t>
            </a:r>
          </a:p>
          <a:p>
            <a:endParaRPr lang="hr-HR" sz="2800" dirty="0"/>
          </a:p>
          <a:p>
            <a:r>
              <a:rPr lang="hr-HR" sz="2800" dirty="0" smtClean="0"/>
              <a:t>Objasni </a:t>
            </a:r>
            <a:r>
              <a:rPr lang="hr-HR" sz="2800" dirty="0"/>
              <a:t>podjelu svijeta s obzirom na zastupljenost sektora </a:t>
            </a:r>
            <a:r>
              <a:rPr lang="hr-HR" sz="2800" dirty="0" smtClean="0"/>
              <a:t>djelatnosti.</a:t>
            </a:r>
          </a:p>
        </p:txBody>
      </p:sp>
    </p:spTree>
    <p:extLst>
      <p:ext uri="{BB962C8B-B14F-4D97-AF65-F5344CB8AC3E}">
        <p14:creationId xmlns:p14="http://schemas.microsoft.com/office/powerpoint/2010/main" val="136146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908720"/>
            <a:ext cx="7416824" cy="4814349"/>
          </a:xfrm>
        </p:spPr>
        <p:txBody>
          <a:bodyPr>
            <a:normAutofit/>
          </a:bodyPr>
          <a:lstStyle/>
          <a:p>
            <a:r>
              <a:rPr lang="hr-HR" sz="2800" dirty="0" smtClean="0"/>
              <a:t>Navedi </a:t>
            </a:r>
            <a:r>
              <a:rPr lang="hr-HR" sz="2800" dirty="0"/>
              <a:t>najvažnije pokazatelje razvijenosti</a:t>
            </a:r>
            <a:r>
              <a:rPr lang="hr-HR" sz="2800" dirty="0" smtClean="0"/>
              <a:t>.</a:t>
            </a:r>
          </a:p>
          <a:p>
            <a:endParaRPr lang="hr-HR" sz="2800" dirty="0"/>
          </a:p>
          <a:p>
            <a:r>
              <a:rPr lang="hr-HR" sz="2800" dirty="0" smtClean="0"/>
              <a:t>U </a:t>
            </a:r>
            <a:r>
              <a:rPr lang="hr-HR" sz="2800" dirty="0"/>
              <a:t>koju skupinu se može svrstati Hrvatska prema gospodarskoj razvijenosti</a:t>
            </a:r>
            <a:r>
              <a:rPr lang="hr-HR" sz="2800" dirty="0" smtClean="0"/>
              <a:t>?</a:t>
            </a:r>
          </a:p>
          <a:p>
            <a:endParaRPr lang="hr-HR" sz="2800" dirty="0"/>
          </a:p>
          <a:p>
            <a:r>
              <a:rPr lang="hr-HR" sz="2800" dirty="0" smtClean="0"/>
              <a:t>Objasni </a:t>
            </a:r>
            <a:r>
              <a:rPr lang="hr-HR" sz="2800" dirty="0"/>
              <a:t>povezanost migracija i stupnja </a:t>
            </a:r>
            <a:r>
              <a:rPr lang="hr-HR" sz="2800" dirty="0" smtClean="0"/>
              <a:t>razvijenosti.</a:t>
            </a:r>
          </a:p>
          <a:p>
            <a:endParaRPr lang="hr-HR" sz="2800" dirty="0"/>
          </a:p>
          <a:p>
            <a:r>
              <a:rPr lang="vi-VN" sz="2800" dirty="0" smtClean="0"/>
              <a:t>Čime </a:t>
            </a:r>
            <a:r>
              <a:rPr lang="vi-VN" sz="2800" dirty="0"/>
              <a:t>se određuje kakvoća življenja?</a:t>
            </a:r>
            <a:endParaRPr lang="hr-HR" sz="2800" dirty="0" smtClean="0"/>
          </a:p>
        </p:txBody>
      </p:sp>
    </p:spTree>
    <p:extLst>
      <p:ext uri="{BB962C8B-B14F-4D97-AF65-F5344CB8AC3E}">
        <p14:creationId xmlns:p14="http://schemas.microsoft.com/office/powerpoint/2010/main" val="354667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980728"/>
            <a:ext cx="7200800" cy="4742341"/>
          </a:xfrm>
        </p:spPr>
        <p:txBody>
          <a:bodyPr>
            <a:normAutofit/>
          </a:bodyPr>
          <a:lstStyle/>
          <a:p>
            <a:r>
              <a:rPr lang="hr-HR" sz="2800" dirty="0" smtClean="0"/>
              <a:t>Koje od navedenih država se ubrajaju u skupinu s visokom BDP-om?</a:t>
            </a:r>
          </a:p>
          <a:p>
            <a:pPr marL="457200" indent="-457200">
              <a:buAutoNum type="alphaLcParenR"/>
            </a:pPr>
            <a:r>
              <a:rPr lang="hr-HR" sz="2800" dirty="0" smtClean="0"/>
              <a:t>Egipat</a:t>
            </a:r>
          </a:p>
          <a:p>
            <a:pPr marL="457200" indent="-457200">
              <a:buAutoNum type="alphaLcParenR"/>
            </a:pPr>
            <a:r>
              <a:rPr lang="hr-HR" sz="2800" dirty="0" smtClean="0"/>
              <a:t>Luksemburg</a:t>
            </a:r>
          </a:p>
          <a:p>
            <a:pPr marL="457200" indent="-457200">
              <a:buAutoNum type="alphaLcParenR"/>
            </a:pPr>
            <a:r>
              <a:rPr lang="hr-HR" sz="2800" dirty="0" smtClean="0"/>
              <a:t>Argentina</a:t>
            </a:r>
          </a:p>
          <a:p>
            <a:pPr marL="457200" indent="-457200">
              <a:buAutoNum type="alphaLcParenR"/>
            </a:pPr>
            <a:r>
              <a:rPr lang="hr-HR" sz="2800" dirty="0" smtClean="0"/>
              <a:t>Irska</a:t>
            </a:r>
          </a:p>
          <a:p>
            <a:pPr marL="457200" indent="-457200">
              <a:buAutoNum type="alphaLcParenR"/>
            </a:pPr>
            <a:r>
              <a:rPr lang="hr-HR" sz="2800" dirty="0" smtClean="0"/>
              <a:t>Novi Zeland</a:t>
            </a:r>
          </a:p>
          <a:p>
            <a:pPr marL="457200" indent="-457200">
              <a:buAutoNum type="alphaLcParenR"/>
            </a:pPr>
            <a:r>
              <a:rPr lang="hr-HR" sz="2800" dirty="0" smtClean="0"/>
              <a:t>Tajland </a:t>
            </a:r>
          </a:p>
        </p:txBody>
      </p:sp>
    </p:spTree>
    <p:extLst>
      <p:ext uri="{BB962C8B-B14F-4D97-AF65-F5344CB8AC3E}">
        <p14:creationId xmlns:p14="http://schemas.microsoft.com/office/powerpoint/2010/main" val="155558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980728"/>
            <a:ext cx="7344816" cy="4742341"/>
          </a:xfrm>
        </p:spPr>
        <p:txBody>
          <a:bodyPr/>
          <a:lstStyle/>
          <a:p>
            <a:r>
              <a:rPr lang="vi-VN" sz="2800" dirty="0"/>
              <a:t>Koje tijelo UN-a ima najviše nadležnosti pri prijemu novih zemalja članica? </a:t>
            </a:r>
          </a:p>
          <a:p>
            <a:pPr marL="457200" indent="-457200">
              <a:buAutoNum type="alphaLcParenR"/>
            </a:pPr>
            <a:r>
              <a:rPr lang="vi-VN" sz="2800" dirty="0" smtClean="0"/>
              <a:t>Vijeće sigurnosti</a:t>
            </a:r>
            <a:endParaRPr lang="hr-HR" sz="2800" dirty="0" smtClean="0"/>
          </a:p>
          <a:p>
            <a:pPr marL="457200" indent="-457200">
              <a:buAutoNum type="alphaLcParenR"/>
            </a:pPr>
            <a:r>
              <a:rPr lang="vi-VN" sz="2800" dirty="0" smtClean="0"/>
              <a:t>Tajništvo</a:t>
            </a:r>
            <a:endParaRPr lang="hr-HR" sz="2800" dirty="0" smtClean="0"/>
          </a:p>
          <a:p>
            <a:pPr marL="457200" indent="-457200">
              <a:buAutoNum type="alphaLcParenR"/>
            </a:pPr>
            <a:r>
              <a:rPr lang="vi-VN" sz="2800" dirty="0" smtClean="0"/>
              <a:t>Generalna skupština</a:t>
            </a:r>
            <a:endParaRPr lang="hr-HR" sz="2800" dirty="0" smtClean="0"/>
          </a:p>
          <a:p>
            <a:pPr marL="457200" indent="-457200">
              <a:buAutoNum type="alphaLcParenR"/>
            </a:pPr>
            <a:r>
              <a:rPr lang="vi-VN" sz="2800" dirty="0" smtClean="0"/>
              <a:t>Međunarodni </a:t>
            </a:r>
            <a:r>
              <a:rPr lang="vi-VN" sz="2800" dirty="0"/>
              <a:t>sud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1860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980728"/>
            <a:ext cx="7272808" cy="4968552"/>
          </a:xfrm>
        </p:spPr>
        <p:txBody>
          <a:bodyPr>
            <a:normAutofit lnSpcReduction="10000"/>
          </a:bodyPr>
          <a:lstStyle/>
          <a:p>
            <a:r>
              <a:rPr lang="hr-HR" sz="2800" dirty="0" smtClean="0"/>
              <a:t>Kada i gdje je osnovan UN? Ciljevi?</a:t>
            </a:r>
          </a:p>
          <a:p>
            <a:endParaRPr lang="hr-HR" sz="2800" dirty="0"/>
          </a:p>
          <a:p>
            <a:r>
              <a:rPr lang="hr-HR" sz="2800" dirty="0" smtClean="0"/>
              <a:t>Gdje se nalazi sjedište Međunarodnog </a:t>
            </a:r>
            <a:r>
              <a:rPr lang="hr-HR" sz="2800" dirty="0" smtClean="0"/>
              <a:t> suda </a:t>
            </a:r>
            <a:r>
              <a:rPr lang="hr-HR" sz="2800" dirty="0" smtClean="0"/>
              <a:t>UN-a?</a:t>
            </a:r>
          </a:p>
          <a:p>
            <a:endParaRPr lang="hr-HR" sz="2800" dirty="0"/>
          </a:p>
          <a:p>
            <a:r>
              <a:rPr lang="hr-HR" sz="2800" dirty="0" smtClean="0"/>
              <a:t>Koji organ UN-a je najvažniji? Zašto?</a:t>
            </a:r>
          </a:p>
          <a:p>
            <a:endParaRPr lang="hr-HR" sz="2800" dirty="0"/>
          </a:p>
          <a:p>
            <a:r>
              <a:rPr lang="hr-HR" sz="2800" dirty="0" smtClean="0"/>
              <a:t>Što je NATO? Sjedište?</a:t>
            </a:r>
          </a:p>
          <a:p>
            <a:endParaRPr lang="hr-HR" sz="2800" dirty="0"/>
          </a:p>
          <a:p>
            <a:r>
              <a:rPr lang="hr-HR" sz="2800" dirty="0" smtClean="0"/>
              <a:t>Navedi članice skupine G-7.</a:t>
            </a:r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31916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980728"/>
            <a:ext cx="7056784" cy="4742341"/>
          </a:xfrm>
        </p:spPr>
        <p:txBody>
          <a:bodyPr>
            <a:normAutofit/>
          </a:bodyPr>
          <a:lstStyle/>
          <a:p>
            <a:r>
              <a:rPr lang="hr-HR" sz="2800" dirty="0" smtClean="0"/>
              <a:t>Koja organizacija se bavi </a:t>
            </a:r>
            <a:r>
              <a:rPr lang="hr-HR" sz="2800" dirty="0" smtClean="0"/>
              <a:t>zaštitom prirodne i kulturne baštine?</a:t>
            </a:r>
            <a:endParaRPr lang="hr-HR" sz="2800" dirty="0" smtClean="0"/>
          </a:p>
          <a:p>
            <a:pPr marL="457200" indent="-457200">
              <a:buAutoNum type="alphaLcParenR"/>
            </a:pPr>
            <a:r>
              <a:rPr lang="hr-HR" sz="2800" dirty="0" smtClean="0"/>
              <a:t>UNESCO</a:t>
            </a:r>
          </a:p>
          <a:p>
            <a:pPr marL="457200" indent="-457200">
              <a:buAutoNum type="alphaLcParenR"/>
            </a:pPr>
            <a:r>
              <a:rPr lang="hr-HR" sz="2800" dirty="0" smtClean="0"/>
              <a:t>UNHCR</a:t>
            </a:r>
            <a:endParaRPr lang="hr-HR" sz="2800" dirty="0" smtClean="0"/>
          </a:p>
          <a:p>
            <a:pPr marL="457200" indent="-457200">
              <a:buAutoNum type="alphaLcParenR"/>
            </a:pPr>
            <a:r>
              <a:rPr lang="hr-HR" sz="2800" dirty="0" smtClean="0"/>
              <a:t>FAO</a:t>
            </a:r>
          </a:p>
          <a:p>
            <a:pPr marL="457200" indent="-457200">
              <a:buAutoNum type="alphaLcParenR"/>
            </a:pPr>
            <a:r>
              <a:rPr lang="hr-HR" sz="2800" dirty="0" smtClean="0"/>
              <a:t>UNICEF</a:t>
            </a:r>
          </a:p>
          <a:p>
            <a:pPr marL="457200" indent="-457200">
              <a:buAutoNum type="alphaLcParenR"/>
            </a:pPr>
            <a:r>
              <a:rPr lang="hr-HR" sz="2800" dirty="0" smtClean="0"/>
              <a:t>WHO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47668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052736"/>
            <a:ext cx="6687845" cy="4670333"/>
          </a:xfrm>
        </p:spPr>
        <p:txBody>
          <a:bodyPr>
            <a:normAutofit/>
          </a:bodyPr>
          <a:lstStyle/>
          <a:p>
            <a:r>
              <a:rPr lang="hr-HR" sz="2800" dirty="0" smtClean="0"/>
              <a:t>Koje države su članice </a:t>
            </a:r>
            <a:r>
              <a:rPr lang="hr-HR" sz="2800" dirty="0" smtClean="0"/>
              <a:t>NAFTA-e?</a:t>
            </a:r>
            <a:endParaRPr lang="hr-HR" sz="2800" dirty="0" smtClean="0"/>
          </a:p>
          <a:p>
            <a:pPr marL="457200" indent="-457200">
              <a:buAutoNum type="alphaLcParenR"/>
            </a:pPr>
            <a:r>
              <a:rPr lang="hr-HR" sz="2800" dirty="0" smtClean="0"/>
              <a:t>Meksiko</a:t>
            </a:r>
          </a:p>
          <a:p>
            <a:pPr marL="457200" indent="-457200">
              <a:buAutoNum type="alphaLcParenR"/>
            </a:pPr>
            <a:r>
              <a:rPr lang="hr-HR" sz="2800" dirty="0" smtClean="0"/>
              <a:t>Japan</a:t>
            </a:r>
          </a:p>
          <a:p>
            <a:pPr marL="457200" indent="-457200">
              <a:buAutoNum type="alphaLcParenR"/>
            </a:pPr>
            <a:r>
              <a:rPr lang="hr-HR" sz="2800" dirty="0" smtClean="0"/>
              <a:t>Singapur</a:t>
            </a:r>
          </a:p>
          <a:p>
            <a:pPr marL="457200" indent="-457200">
              <a:buAutoNum type="alphaLcParenR"/>
            </a:pPr>
            <a:r>
              <a:rPr lang="hr-HR" sz="2800" dirty="0" smtClean="0"/>
              <a:t>Kanada</a:t>
            </a:r>
          </a:p>
          <a:p>
            <a:pPr marL="457200" indent="-457200">
              <a:buAutoNum type="alphaLcParenR"/>
            </a:pPr>
            <a:r>
              <a:rPr lang="hr-HR" sz="2800" dirty="0" smtClean="0"/>
              <a:t>SAD</a:t>
            </a:r>
          </a:p>
          <a:p>
            <a:pPr marL="457200" indent="-457200">
              <a:buAutoNum type="alphaLcParenR"/>
            </a:pPr>
            <a:r>
              <a:rPr lang="hr-HR" sz="2800" dirty="0" smtClean="0"/>
              <a:t>Venezuela </a:t>
            </a:r>
          </a:p>
          <a:p>
            <a:pPr marL="457200" indent="-457200">
              <a:buAutoNum type="alphaLcParenR"/>
            </a:pP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03270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980728"/>
            <a:ext cx="7056784" cy="4742341"/>
          </a:xfrm>
        </p:spPr>
        <p:txBody>
          <a:bodyPr>
            <a:normAutofit/>
          </a:bodyPr>
          <a:lstStyle/>
          <a:p>
            <a:r>
              <a:rPr lang="hr-HR" sz="2800" dirty="0" smtClean="0"/>
              <a:t>Gdje se nalazi sjedište Vijeća Europe?</a:t>
            </a:r>
            <a:endParaRPr lang="hr-HR" sz="2800" dirty="0"/>
          </a:p>
          <a:p>
            <a:pPr marL="514350" indent="-514350">
              <a:buAutoNum type="alphaLcParenR"/>
            </a:pPr>
            <a:r>
              <a:rPr lang="hr-HR" sz="2800" dirty="0" smtClean="0"/>
              <a:t>Ženeva</a:t>
            </a:r>
          </a:p>
          <a:p>
            <a:pPr marL="514350" indent="-514350">
              <a:buAutoNum type="alphaLcParenR"/>
            </a:pPr>
            <a:r>
              <a:rPr lang="hr-HR" sz="2800" dirty="0" smtClean="0"/>
              <a:t>Bruxelles </a:t>
            </a:r>
          </a:p>
          <a:p>
            <a:pPr marL="514350" indent="-514350">
              <a:buAutoNum type="alphaLcParenR"/>
            </a:pPr>
            <a:r>
              <a:rPr lang="hr-HR" sz="2800" dirty="0" smtClean="0"/>
              <a:t>Pariz</a:t>
            </a:r>
          </a:p>
          <a:p>
            <a:pPr marL="514350" indent="-514350">
              <a:buAutoNum type="alphaLcParenR"/>
            </a:pPr>
            <a:r>
              <a:rPr lang="hr-HR" sz="2800" dirty="0" smtClean="0"/>
              <a:t>Strasbourg</a:t>
            </a:r>
          </a:p>
          <a:p>
            <a:pPr marL="514350" indent="-514350">
              <a:buAutoNum type="alphaLcParenR"/>
            </a:pPr>
            <a:r>
              <a:rPr lang="hr-HR" sz="2800" dirty="0" smtClean="0"/>
              <a:t>Beč 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1705849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980728"/>
            <a:ext cx="7128792" cy="4742341"/>
          </a:xfrm>
        </p:spPr>
        <p:txBody>
          <a:bodyPr>
            <a:normAutofit/>
          </a:bodyPr>
          <a:lstStyle/>
          <a:p>
            <a:r>
              <a:rPr lang="hr-HR" sz="2800" dirty="0"/>
              <a:t>Što karakterizira zonu slobodne trgovine? Navedi </a:t>
            </a:r>
            <a:r>
              <a:rPr lang="hr-HR" sz="2800" dirty="0" smtClean="0"/>
              <a:t>primjere.</a:t>
            </a:r>
            <a:endParaRPr lang="hr-HR" sz="2800" dirty="0"/>
          </a:p>
          <a:p>
            <a:pPr marL="0" lvl="0" indent="0">
              <a:buNone/>
            </a:pPr>
            <a:endParaRPr lang="hr-HR" sz="2800" dirty="0" smtClean="0"/>
          </a:p>
          <a:p>
            <a:pPr lvl="0"/>
            <a:r>
              <a:rPr lang="hr-HR" sz="2800" dirty="0" smtClean="0"/>
              <a:t>Koja </a:t>
            </a:r>
            <a:r>
              <a:rPr lang="hr-HR" sz="2800" dirty="0"/>
              <a:t>je razlika između ekonomske i političke unije</a:t>
            </a:r>
            <a:r>
              <a:rPr lang="hr-HR" sz="2800" dirty="0" smtClean="0"/>
              <a:t>?</a:t>
            </a:r>
          </a:p>
          <a:p>
            <a:pPr lvl="0"/>
            <a:endParaRPr lang="hr-HR" sz="2800" dirty="0"/>
          </a:p>
          <a:p>
            <a:pPr lvl="0"/>
            <a:r>
              <a:rPr lang="hr-HR" sz="2800" dirty="0" smtClean="0"/>
              <a:t>Što je glavni cilj Afričke unije?</a:t>
            </a:r>
          </a:p>
          <a:p>
            <a:pPr lvl="0"/>
            <a:endParaRPr lang="hr-HR" sz="2800" dirty="0"/>
          </a:p>
          <a:p>
            <a:pPr lvl="0"/>
            <a:r>
              <a:rPr lang="hr-HR" sz="2800" dirty="0" smtClean="0"/>
              <a:t>Koje države su najveći svjetski zagađivači?</a:t>
            </a:r>
            <a:endParaRPr lang="hr-HR" sz="2800" dirty="0"/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997799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908720"/>
            <a:ext cx="6759853" cy="4814349"/>
          </a:xfrm>
        </p:spPr>
        <p:txBody>
          <a:bodyPr/>
          <a:lstStyle/>
          <a:p>
            <a:r>
              <a:rPr lang="hr-HR" dirty="0" smtClean="0"/>
              <a:t>Koje su značajke postindustrijskog doba?</a:t>
            </a:r>
          </a:p>
          <a:p>
            <a:pPr marL="457200" indent="-457200">
              <a:buAutoNum type="alphaLcParenR"/>
            </a:pPr>
            <a:r>
              <a:rPr lang="hr-HR" dirty="0" smtClean="0"/>
              <a:t>Porast broja zaposlenih u industriji</a:t>
            </a:r>
          </a:p>
          <a:p>
            <a:pPr marL="457200" indent="-457200">
              <a:buAutoNum type="alphaLcParenR"/>
            </a:pPr>
            <a:r>
              <a:rPr lang="hr-HR" dirty="0" smtClean="0"/>
              <a:t>Tercijarizacija društva</a:t>
            </a:r>
          </a:p>
          <a:p>
            <a:pPr marL="457200" indent="-457200">
              <a:buAutoNum type="alphaLcParenR"/>
            </a:pPr>
            <a:r>
              <a:rPr lang="hr-HR" dirty="0" smtClean="0"/>
              <a:t>Povećanje industrijske proizvodnje</a:t>
            </a:r>
          </a:p>
          <a:p>
            <a:pPr marL="457200" indent="-457200">
              <a:buAutoNum type="alphaLcParenR"/>
            </a:pPr>
            <a:r>
              <a:rPr lang="hr-HR" dirty="0" smtClean="0"/>
              <a:t>Nizak stupanj urbanizacije</a:t>
            </a:r>
          </a:p>
          <a:p>
            <a:pPr marL="457200" indent="-457200">
              <a:buAutoNum type="alphaLcParenR"/>
            </a:pPr>
            <a:r>
              <a:rPr lang="hr-HR" dirty="0" smtClean="0"/>
              <a:t>Suburbanizacija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600416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836712"/>
            <a:ext cx="7344816" cy="5184576"/>
          </a:xfrm>
        </p:spPr>
        <p:txBody>
          <a:bodyPr>
            <a:normAutofit/>
          </a:bodyPr>
          <a:lstStyle/>
          <a:p>
            <a:pPr lvl="0"/>
            <a:r>
              <a:rPr lang="hr-HR" dirty="0"/>
              <a:t>Kada je prema definiciji Svjetske banke stanovništvo neke zemlje siromašno?</a:t>
            </a:r>
          </a:p>
          <a:p>
            <a:endParaRPr lang="hr-HR" dirty="0" smtClean="0"/>
          </a:p>
          <a:p>
            <a:r>
              <a:rPr lang="hr-HR" dirty="0"/>
              <a:t>Tko su antiglobalisti? </a:t>
            </a:r>
            <a:r>
              <a:rPr lang="hr-HR" dirty="0" smtClean="0"/>
              <a:t> </a:t>
            </a:r>
          </a:p>
          <a:p>
            <a:endParaRPr lang="hr-HR" dirty="0"/>
          </a:p>
          <a:p>
            <a:pPr lvl="0"/>
            <a:r>
              <a:rPr lang="hr-HR" dirty="0"/>
              <a:t>Što se podrazumijeva pod kulturnim uniformizmom ili amerikanizacijom?</a:t>
            </a:r>
          </a:p>
          <a:p>
            <a:endParaRPr lang="hr-HR" dirty="0" smtClean="0"/>
          </a:p>
          <a:p>
            <a:r>
              <a:rPr lang="hr-HR" dirty="0" smtClean="0"/>
              <a:t>Što je „odljev mozgova”?</a:t>
            </a:r>
          </a:p>
          <a:p>
            <a:endParaRPr lang="hr-HR" dirty="0"/>
          </a:p>
          <a:p>
            <a:pPr lvl="0"/>
            <a:r>
              <a:rPr lang="hr-HR" dirty="0"/>
              <a:t>U kojoj fazi demografske tranzicije se nalaze nerazvijene zemlje?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55617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908720"/>
            <a:ext cx="6984776" cy="4814349"/>
          </a:xfrm>
        </p:spPr>
        <p:txBody>
          <a:bodyPr/>
          <a:lstStyle/>
          <a:p>
            <a:r>
              <a:rPr lang="hr-HR" dirty="0" smtClean="0"/>
              <a:t>Što se događa s industrijom u postindustrijskom razdoblju? Koja industrija se razvija?</a:t>
            </a:r>
          </a:p>
          <a:p>
            <a:endParaRPr lang="hr-HR" dirty="0"/>
          </a:p>
          <a:p>
            <a:r>
              <a:rPr lang="hr-HR" dirty="0" smtClean="0"/>
              <a:t>Što je sustav JIT? Tko ga uvodi?</a:t>
            </a:r>
          </a:p>
          <a:p>
            <a:endParaRPr lang="hr-HR" dirty="0"/>
          </a:p>
          <a:p>
            <a:r>
              <a:rPr lang="hr-HR" dirty="0" smtClean="0"/>
              <a:t>Što je high-tech?</a:t>
            </a:r>
          </a:p>
          <a:p>
            <a:endParaRPr lang="hr-HR" dirty="0"/>
          </a:p>
          <a:p>
            <a:r>
              <a:rPr lang="hr-HR" dirty="0" smtClean="0"/>
              <a:t>Koji prostori se smatraju ishodištem globalizacije?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7950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908720"/>
            <a:ext cx="6759853" cy="4814349"/>
          </a:xfrm>
        </p:spPr>
        <p:txBody>
          <a:bodyPr/>
          <a:lstStyle/>
          <a:p>
            <a:r>
              <a:rPr lang="hr-HR" dirty="0" smtClean="0"/>
              <a:t>Koji su najvažniji lokacijski faktori industrije u postindustrijskom dobu?</a:t>
            </a:r>
          </a:p>
          <a:p>
            <a:pPr marL="457200" indent="-457200">
              <a:buAutoNum type="alphaLcParenR"/>
            </a:pPr>
            <a:r>
              <a:rPr lang="hr-HR" dirty="0" smtClean="0"/>
              <a:t>Dostupnost ruda i ostalih sirovina</a:t>
            </a:r>
          </a:p>
          <a:p>
            <a:pPr marL="457200" indent="-457200">
              <a:buAutoNum type="alphaLcParenR"/>
            </a:pPr>
            <a:r>
              <a:rPr lang="hr-HR" dirty="0" smtClean="0"/>
              <a:t>Očuvanje okoliša</a:t>
            </a:r>
          </a:p>
          <a:p>
            <a:pPr marL="457200" indent="-457200">
              <a:buAutoNum type="alphaLcParenR"/>
            </a:pPr>
            <a:r>
              <a:rPr lang="hr-HR" dirty="0" smtClean="0"/>
              <a:t>Količina radne snage</a:t>
            </a:r>
          </a:p>
          <a:p>
            <a:pPr marL="457200" indent="-457200">
              <a:buAutoNum type="alphaLcParenR"/>
            </a:pPr>
            <a:r>
              <a:rPr lang="hr-HR" dirty="0" smtClean="0"/>
              <a:t>Obrazovana radna snaga</a:t>
            </a:r>
          </a:p>
          <a:p>
            <a:pPr marL="457200" indent="-457200">
              <a:buAutoNum type="alphaLcParenR"/>
            </a:pPr>
            <a:r>
              <a:rPr lang="hr-HR" dirty="0" smtClean="0"/>
              <a:t>Prometna dostupnost</a:t>
            </a:r>
          </a:p>
          <a:p>
            <a:pPr marL="457200" indent="-457200">
              <a:buAutoNum type="alphaLcParenR"/>
            </a:pPr>
            <a:r>
              <a:rPr lang="hr-HR" dirty="0" smtClean="0"/>
              <a:t>Blizina izvora energije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4837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836712"/>
            <a:ext cx="6759853" cy="4886357"/>
          </a:xfrm>
        </p:spPr>
        <p:txBody>
          <a:bodyPr/>
          <a:lstStyle/>
          <a:p>
            <a:r>
              <a:rPr lang="hr-HR" dirty="0" smtClean="0"/>
              <a:t>Proces globalizacije je: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UcParenR"/>
            </a:pPr>
            <a:r>
              <a:rPr lang="hr-HR" dirty="0">
                <a:latin typeface="Times New Roman"/>
                <a:ea typeface="Calibri"/>
                <a:cs typeface="Times New Roman"/>
              </a:rPr>
              <a:t>Proces iskorištavanje prirodnih resursa Zemlje</a:t>
            </a:r>
            <a:endParaRPr lang="hr-HR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UcParenR"/>
            </a:pPr>
            <a:r>
              <a:rPr lang="hr-HR" dirty="0">
                <a:latin typeface="Times New Roman"/>
                <a:ea typeface="Calibri"/>
                <a:cs typeface="Times New Roman"/>
              </a:rPr>
              <a:t>Proces povezivanja i jačanja međuovisnosti suvremenog svijeta</a:t>
            </a:r>
            <a:endParaRPr lang="hr-HR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UcParenR"/>
            </a:pPr>
            <a:r>
              <a:rPr lang="hr-HR" dirty="0">
                <a:latin typeface="Times New Roman"/>
                <a:ea typeface="Calibri"/>
                <a:cs typeface="Times New Roman"/>
              </a:rPr>
              <a:t>Proces stvaranja političkih, gospodarskih i vojnih integracija u svijetu</a:t>
            </a:r>
            <a:endParaRPr lang="hr-HR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UcParenR"/>
            </a:pPr>
            <a:r>
              <a:rPr lang="hr-HR" dirty="0">
                <a:latin typeface="Times New Roman"/>
                <a:ea typeface="Calibri"/>
                <a:cs typeface="Times New Roman"/>
              </a:rPr>
              <a:t>Proces gospodarskog zatvaranja tržišta pojedinih </a:t>
            </a:r>
            <a:r>
              <a:rPr lang="hr-HR" dirty="0" smtClean="0">
                <a:latin typeface="Times New Roman"/>
                <a:ea typeface="Calibri"/>
                <a:cs typeface="Times New Roman"/>
              </a:rPr>
              <a:t>kontinenata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UcParenR"/>
            </a:pPr>
            <a:r>
              <a:rPr lang="hr-HR" dirty="0">
                <a:solidFill>
                  <a:srgbClr val="000000"/>
                </a:solidFill>
                <a:latin typeface="Times New Roman"/>
                <a:ea typeface="Calibri"/>
              </a:rPr>
              <a:t>Širenje i produbljivanje međunarodnih tokova trgovine, financija i informacija </a:t>
            </a:r>
            <a:endParaRPr lang="hr-HR" dirty="0">
              <a:latin typeface="Calibri"/>
              <a:ea typeface="Calibri"/>
              <a:cs typeface="Times New Roman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210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908720"/>
            <a:ext cx="6543829" cy="4814349"/>
          </a:xfrm>
        </p:spPr>
        <p:txBody>
          <a:bodyPr/>
          <a:lstStyle/>
          <a:p>
            <a:r>
              <a:rPr lang="hr-HR" dirty="0" smtClean="0"/>
              <a:t>Što je uzrokovalo globalizaciju?</a:t>
            </a:r>
          </a:p>
          <a:p>
            <a:pPr marL="457200" indent="-457200">
              <a:buAutoNum type="alphaLcParenR"/>
            </a:pPr>
            <a:r>
              <a:rPr lang="hr-HR" dirty="0" smtClean="0"/>
              <a:t>Razvoj tehnologije</a:t>
            </a:r>
          </a:p>
          <a:p>
            <a:pPr marL="457200" indent="-457200">
              <a:buAutoNum type="alphaLcParenR"/>
            </a:pPr>
            <a:r>
              <a:rPr lang="hr-HR" dirty="0" smtClean="0"/>
              <a:t>Promjena lokacijskih faktora ind.</a:t>
            </a:r>
          </a:p>
          <a:p>
            <a:pPr marL="457200" indent="-457200">
              <a:buAutoNum type="alphaLcParenR"/>
            </a:pPr>
            <a:r>
              <a:rPr lang="hr-HR" dirty="0" smtClean="0"/>
              <a:t>Rast međunarodne trgovine</a:t>
            </a:r>
          </a:p>
          <a:p>
            <a:pPr marL="457200" indent="-457200">
              <a:buAutoNum type="alphaLcParenR"/>
            </a:pPr>
            <a:r>
              <a:rPr lang="hr-HR" dirty="0" smtClean="0"/>
              <a:t>Gospodarska i politička liberalizacija</a:t>
            </a:r>
          </a:p>
          <a:p>
            <a:pPr marL="457200" indent="-457200">
              <a:buAutoNum type="alphaLcParenR"/>
            </a:pPr>
            <a:r>
              <a:rPr lang="hr-HR" dirty="0" smtClean="0"/>
              <a:t>Kulturni uniformizam</a:t>
            </a:r>
          </a:p>
          <a:p>
            <a:pPr marL="457200" indent="-457200">
              <a:buAutoNum type="alphaLcParenR"/>
            </a:pPr>
            <a:r>
              <a:rPr lang="hr-HR" dirty="0" smtClean="0"/>
              <a:t>Digitalni jaz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396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980728"/>
            <a:ext cx="6831861" cy="4742341"/>
          </a:xfrm>
        </p:spPr>
        <p:txBody>
          <a:bodyPr/>
          <a:lstStyle/>
          <a:p>
            <a:r>
              <a:rPr lang="hr-HR" dirty="0" smtClean="0"/>
              <a:t>Koje države imaju najbolju vanjskotrgovinsku bilancu?</a:t>
            </a:r>
          </a:p>
          <a:p>
            <a:pPr marL="457200" indent="-457200">
              <a:buAutoNum type="alphaLcParenR"/>
            </a:pPr>
            <a:r>
              <a:rPr lang="hr-HR" dirty="0" smtClean="0"/>
              <a:t>SAD</a:t>
            </a:r>
          </a:p>
          <a:p>
            <a:pPr marL="457200" indent="-457200">
              <a:buAutoNum type="alphaLcParenR"/>
            </a:pPr>
            <a:r>
              <a:rPr lang="hr-HR" dirty="0" smtClean="0"/>
              <a:t>Kina</a:t>
            </a:r>
          </a:p>
          <a:p>
            <a:pPr marL="457200" indent="-457200">
              <a:buAutoNum type="alphaLcParenR"/>
            </a:pPr>
            <a:r>
              <a:rPr lang="hr-HR" dirty="0" smtClean="0"/>
              <a:t>Hrvatska</a:t>
            </a:r>
          </a:p>
          <a:p>
            <a:pPr marL="457200" indent="-457200">
              <a:buAutoNum type="alphaLcParenR"/>
            </a:pPr>
            <a:r>
              <a:rPr lang="hr-HR" dirty="0" smtClean="0"/>
              <a:t>Meksiko</a:t>
            </a:r>
          </a:p>
          <a:p>
            <a:pPr marL="457200" indent="-457200">
              <a:buAutoNum type="alphaLcParenR"/>
            </a:pPr>
            <a:r>
              <a:rPr lang="hr-HR" dirty="0" smtClean="0"/>
              <a:t>Njemačka </a:t>
            </a:r>
          </a:p>
        </p:txBody>
      </p:sp>
    </p:spTree>
    <p:extLst>
      <p:ext uri="{BB962C8B-B14F-4D97-AF65-F5344CB8AC3E}">
        <p14:creationId xmlns:p14="http://schemas.microsoft.com/office/powerpoint/2010/main" val="84379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836712"/>
            <a:ext cx="6759853" cy="4886357"/>
          </a:xfrm>
        </p:spPr>
        <p:txBody>
          <a:bodyPr/>
          <a:lstStyle/>
          <a:p>
            <a:r>
              <a:rPr lang="hr-HR" dirty="0" smtClean="0"/>
              <a:t>Koje su posljedice globalizacije?</a:t>
            </a:r>
          </a:p>
          <a:p>
            <a:pPr marL="457200" indent="-457200">
              <a:buAutoNum type="alphaLcParenR"/>
            </a:pPr>
            <a:r>
              <a:rPr lang="hr-HR" dirty="0" smtClean="0"/>
              <a:t>Povećanje udjela usluga i energije u svjetskoj trgovini</a:t>
            </a:r>
          </a:p>
          <a:p>
            <a:pPr marL="457200" indent="-457200">
              <a:buAutoNum type="alphaLcParenR"/>
            </a:pPr>
            <a:r>
              <a:rPr lang="hr-HR" dirty="0" smtClean="0"/>
              <a:t>Pad cijena u prometu</a:t>
            </a:r>
          </a:p>
          <a:p>
            <a:pPr marL="457200" indent="-457200">
              <a:buAutoNum type="alphaLcParenR"/>
            </a:pPr>
            <a:r>
              <a:rPr lang="hr-HR" dirty="0" smtClean="0"/>
              <a:t>Nejednak regionalni razvoj</a:t>
            </a:r>
          </a:p>
          <a:p>
            <a:pPr marL="457200" indent="-457200">
              <a:buAutoNum type="alphaLcParenR"/>
            </a:pPr>
            <a:r>
              <a:rPr lang="hr-HR" dirty="0" smtClean="0"/>
              <a:t>Rast stranih ulaganja</a:t>
            </a:r>
          </a:p>
          <a:p>
            <a:pPr marL="457200" indent="-457200">
              <a:buAutoNum type="alphaLcParenR"/>
            </a:pPr>
            <a:r>
              <a:rPr lang="hr-HR" dirty="0" smtClean="0"/>
              <a:t>Deforestacija</a:t>
            </a:r>
          </a:p>
          <a:p>
            <a:pPr marL="457200" indent="-457200">
              <a:buAutoNum type="alphaLcParenR"/>
            </a:pPr>
            <a:r>
              <a:rPr lang="hr-HR" dirty="0" smtClean="0"/>
              <a:t>Internet</a:t>
            </a:r>
          </a:p>
          <a:p>
            <a:pPr marL="457200" indent="-457200">
              <a:buAutoNum type="alphaLcParenR"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Izdvoji negativne posljedice!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847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139</TotalTime>
  <Words>708</Words>
  <Application>Microsoft Office PowerPoint</Application>
  <PresentationFormat>On-screen Show (4:3)</PresentationFormat>
  <Paragraphs>197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Pushpin</vt:lpstr>
      <vt:lpstr>Globalizacija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Globalizacija</dc:title>
  <dc:creator>MONIKA</dc:creator>
  <cp:lastModifiedBy>Valentina</cp:lastModifiedBy>
  <cp:revision>29</cp:revision>
  <dcterms:created xsi:type="dcterms:W3CDTF">2013-11-12T19:21:15Z</dcterms:created>
  <dcterms:modified xsi:type="dcterms:W3CDTF">2015-11-07T11:26:20Z</dcterms:modified>
</cp:coreProperties>
</file>