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2F0F-D0AF-4A2A-8FB9-9467F3D918F5}" type="datetimeFigureOut">
              <a:rPr lang="hr-HR" smtClean="0"/>
              <a:t>3.2.2015.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CA43E-895E-4013-BF22-DDB3690E02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45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E3CFAB-41A1-48AE-9166-C79BBE4F68A8}" type="slidenum">
              <a:rPr lang="hr-HR" smtClean="0"/>
              <a:pPr/>
              <a:t>13</a:t>
            </a:fld>
            <a:endParaRPr lang="hr-H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3046-0EF7-475F-87E9-D3FE7CDE22EC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8778-F40D-48F9-8693-4C98791EB348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7840-CC1F-479B-919E-C3CB55F2B685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8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FB79D6-6282-49B2-8D2A-A7DACE86AB97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60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AE5343-9F6C-4E23-AF59-53CADBA0BD68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444C03-7005-4E7E-8528-656FD85FFDA3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1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3FF013-9A62-44D6-BEF5-4297B1CFDABF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2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93046-0EF7-475F-87E9-D3FE7CDE22EC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6456-0732-44BB-9AD5-58F157ABC4F1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2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7A26-4768-4047-A331-8AAB1F3CCE96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2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E9-76E9-4D0F-957E-B6454C3DE41C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0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6456-0732-44BB-9AD5-58F157ABC4F1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8F3C-6A72-4F5A-8A7B-846AFC8D2EA7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6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454F-D7B7-4024-8D75-DF9CC6D42FAA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1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F233A-E3B6-43AD-A5CF-6FE8E98FAAA1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55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5FB3-E7C8-4485-9EB9-17D17312D9FB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86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DE8B5-5103-446C-A892-6329BBCB8A0F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36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8778-F40D-48F9-8693-4C98791EB348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3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7840-CC1F-479B-919E-C3CB55F2B685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50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FB79D6-6282-49B2-8D2A-A7DACE86AB97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66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AE5343-9F6C-4E23-AF59-53CADBA0BD68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81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444C03-7005-4E7E-8528-656FD85FFDA3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9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7A26-4768-4047-A331-8AAB1F3CCE96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3FF013-9A62-44D6-BEF5-4297B1CFDABF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6DE9-76E9-4D0F-957E-B6454C3DE41C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2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8F3C-6A72-4F5A-8A7B-846AFC8D2EA7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454F-D7B7-4024-8D75-DF9CC6D42FAA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7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F233A-E3B6-43AD-A5CF-6FE8E98FAAA1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5FB3-E7C8-4485-9EB9-17D17312D9FB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2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DE8B5-5103-446C-A892-6329BBCB8A0F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90F68E-0FE4-4224-857D-493179789BDB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90F68E-0FE4-4224-857D-493179789BDB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492375"/>
            <a:ext cx="7772400" cy="1470025"/>
          </a:xfrm>
        </p:spPr>
        <p:txBody>
          <a:bodyPr/>
          <a:lstStyle/>
          <a:p>
            <a:r>
              <a:rPr lang="hr-HR" sz="6600" b="1" dirty="0">
                <a:solidFill>
                  <a:schemeClr val="accent2"/>
                </a:solidFill>
              </a:rPr>
              <a:t>Potresi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663788" y="1556792"/>
            <a:ext cx="756084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652120" y="1700808"/>
            <a:ext cx="792088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23728" y="3573016"/>
            <a:ext cx="122413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13055" y="3717032"/>
            <a:ext cx="14401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0152" y="3573016"/>
            <a:ext cx="86409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POSLJEDICE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ljudske žrtve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materijalne štete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promjene u reljefu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6" descr="efekti potresa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9299" t="65556" r="7164" b="9247"/>
          <a:stretch>
            <a:fillRect/>
          </a:stretch>
        </p:blipFill>
        <p:spPr bwMode="auto">
          <a:xfrm>
            <a:off x="323528" y="3645024"/>
            <a:ext cx="4022679" cy="30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osljedice - potres001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53017" t="4411" r="3223" b="50766"/>
          <a:stretch>
            <a:fillRect/>
          </a:stretch>
        </p:blipFill>
        <p:spPr bwMode="auto">
          <a:xfrm>
            <a:off x="3851921" y="32657"/>
            <a:ext cx="2865560" cy="41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ožar - potres00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l="3128" t="6143" r="54405" b="55962"/>
          <a:stretch>
            <a:fillRect/>
          </a:stretch>
        </p:blipFill>
        <p:spPr bwMode="auto">
          <a:xfrm>
            <a:off x="4788024" y="4005064"/>
            <a:ext cx="4032448" cy="273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0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0"/>
            <a:ext cx="8363272" cy="61261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visoki valovi TSUNAMI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 smtClean="0">
                <a:effectLst/>
                <a:latin typeface="Calibri"/>
                <a:ea typeface="Calibri"/>
                <a:cs typeface="Times New Roman"/>
              </a:rPr>
              <a:t>→</a:t>
            </a: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 uzrok: podmorski potresi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hr-HR" sz="2400" dirty="0" smtClean="0">
                <a:effectLst/>
                <a:latin typeface="Times New Roman"/>
                <a:ea typeface="Calibri"/>
              </a:rPr>
              <a:t>najjači potres u Hrv. – Dubrovnik, 17. st. (</a:t>
            </a:r>
            <a:r>
              <a:rPr lang="hr-HR" sz="2400" dirty="0" smtClean="0">
                <a:effectLst/>
                <a:latin typeface="Times New Roman"/>
                <a:ea typeface="Calibri"/>
              </a:rPr>
              <a:t>7,6 </a:t>
            </a:r>
            <a:r>
              <a:rPr lang="hr-HR" sz="2400" dirty="0" smtClean="0">
                <a:effectLst/>
                <a:latin typeface="Times New Roman"/>
                <a:ea typeface="Calibri"/>
              </a:rPr>
              <a:t>R)</a:t>
            </a: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" y="3676065"/>
            <a:ext cx="5724971" cy="292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 descr="tsun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6183"/>
            <a:ext cx="3311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tsunami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350" y="4384108"/>
            <a:ext cx="32956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8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D:\škola\slijepe karte i crteži\seizmološka karta europ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04971" cy="68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Ponavljanje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905000"/>
            <a:ext cx="7346776" cy="4648200"/>
          </a:xfrm>
        </p:spPr>
        <p:txBody>
          <a:bodyPr/>
          <a:lstStyle/>
          <a:p>
            <a:pPr eaLnBrk="1" hangingPunct="1"/>
            <a:r>
              <a:rPr lang="hr-HR" sz="2400" dirty="0" smtClean="0"/>
              <a:t>Mjesta gdje se ploče razmiču  nazivaju se   </a:t>
            </a:r>
            <a:r>
              <a:rPr lang="en-US" sz="2400" dirty="0" smtClean="0"/>
              <a:t> _____________ </a:t>
            </a:r>
            <a:r>
              <a:rPr lang="hr-HR" sz="2400" dirty="0" smtClean="0"/>
              <a:t> granice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hr-HR" sz="2400" dirty="0" smtClean="0"/>
              <a:t>Gdje se razmiču kontinentalne ploče nastaje </a:t>
            </a:r>
            <a:r>
              <a:rPr lang="en-US" sz="2400" dirty="0" smtClean="0"/>
              <a:t>______</a:t>
            </a:r>
            <a:r>
              <a:rPr lang="hr-HR" sz="2400" dirty="0" smtClean="0"/>
              <a:t>_______</a:t>
            </a:r>
            <a:r>
              <a:rPr lang="en-US" sz="2400" dirty="0" smtClean="0"/>
              <a:t>___ .</a:t>
            </a:r>
          </a:p>
          <a:p>
            <a:pPr eaLnBrk="1" hangingPunct="1"/>
            <a:r>
              <a:rPr lang="hr-HR" sz="2400" dirty="0" smtClean="0"/>
              <a:t>Subdukcijom oceanske ploče pod oceansku nastaju   ____________</a:t>
            </a:r>
            <a:r>
              <a:rPr lang="en-US" sz="2400" dirty="0" smtClean="0"/>
              <a:t>_______________</a:t>
            </a:r>
            <a:r>
              <a:rPr lang="hr-HR" sz="2400" dirty="0" smtClean="0"/>
              <a:t>_____</a:t>
            </a:r>
            <a:endParaRPr lang="en-US" sz="2400" dirty="0" smtClean="0"/>
          </a:p>
          <a:p>
            <a:pPr eaLnBrk="1" hangingPunct="1"/>
            <a:r>
              <a:rPr lang="hr-HR" sz="2400" dirty="0" smtClean="0"/>
              <a:t>Himalaje su nastale sudarom dviju kontinentalnih</a:t>
            </a:r>
            <a:r>
              <a:rPr lang="en-US" sz="2400" dirty="0" smtClean="0"/>
              <a:t> </a:t>
            </a:r>
            <a:r>
              <a:rPr lang="hr-HR" sz="2400" dirty="0" smtClean="0"/>
              <a:t>ploča, a tako nastale   strukture zovu se </a:t>
            </a:r>
            <a:r>
              <a:rPr lang="en-US" sz="2400" dirty="0" smtClean="0"/>
              <a:t>_________</a:t>
            </a:r>
            <a:r>
              <a:rPr lang="hr-HR" sz="2400" dirty="0" smtClean="0"/>
              <a:t>___</a:t>
            </a:r>
            <a:r>
              <a:rPr lang="en-US" sz="2400" dirty="0" smtClean="0"/>
              <a:t>_</a:t>
            </a:r>
            <a:r>
              <a:rPr lang="hr-HR" sz="2400" dirty="0" smtClean="0"/>
              <a:t>_______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hr-HR" sz="2400" dirty="0" smtClean="0"/>
              <a:t>Nastanak ulančanih gorja naziva se</a:t>
            </a:r>
            <a:r>
              <a:rPr lang="en-US" sz="2400" dirty="0" smtClean="0"/>
              <a:t> _________ .</a:t>
            </a:r>
            <a:endParaRPr lang="hr-HR" sz="2400" dirty="0" smtClean="0"/>
          </a:p>
          <a:p>
            <a:pPr eaLnBrk="1" hangingPunct="1"/>
            <a:r>
              <a:rPr lang="hr-HR" sz="2400" dirty="0" smtClean="0"/>
              <a:t>Litosferne ploče pomiču __________________.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516216" y="548599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solidFill>
                  <a:schemeClr val="tx2"/>
                </a:solidFill>
              </a:rPr>
              <a:t>orogeneza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28800" y="2286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>
                <a:solidFill>
                  <a:schemeClr val="tx2"/>
                </a:solidFill>
              </a:rPr>
              <a:t>konstruktivne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0" y="30480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 smtClean="0">
                <a:solidFill>
                  <a:schemeClr val="tx2"/>
                </a:solidFill>
              </a:rPr>
              <a:t>tektonski jarak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667000" y="3829040"/>
            <a:ext cx="636381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 smtClean="0">
                <a:solidFill>
                  <a:schemeClr val="tx2"/>
                </a:solidFill>
              </a:rPr>
              <a:t>dubokomorski </a:t>
            </a:r>
            <a:r>
              <a:rPr lang="hr-HR" sz="2400" dirty="0">
                <a:solidFill>
                  <a:schemeClr val="tx2"/>
                </a:solidFill>
              </a:rPr>
              <a:t>jarak i vulkanski otočni niz.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752600" y="5029200"/>
            <a:ext cx="3971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>
                <a:solidFill>
                  <a:schemeClr val="tx2"/>
                </a:solidFill>
              </a:rPr>
              <a:t>m</a:t>
            </a:r>
            <a:r>
              <a:rPr lang="hr-HR" sz="2400" dirty="0" smtClean="0">
                <a:solidFill>
                  <a:schemeClr val="tx2"/>
                </a:solidFill>
              </a:rPr>
              <a:t>lade ulančane planine.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39816" y="5869577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r-HR" sz="2400" dirty="0" smtClean="0">
                <a:solidFill>
                  <a:schemeClr val="tx2"/>
                </a:solidFill>
              </a:rPr>
              <a:t>konvekcijska </a:t>
            </a:r>
            <a:r>
              <a:rPr lang="hr-HR" sz="2400" dirty="0">
                <a:solidFill>
                  <a:schemeClr val="tx2"/>
                </a:solidFill>
              </a:rPr>
              <a:t>strujanja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6632"/>
            <a:ext cx="8964488" cy="6009531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→ iznenadna, snažna i kratkotrajna podrhtavanja Zemljine pov.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uzrok: naglo oslobođanje energije u litosferi</a:t>
            </a: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→ tu energiju prenose POTRESNI VALOVI</a:t>
            </a:r>
          </a:p>
          <a:p>
            <a:pPr>
              <a:lnSpc>
                <a:spcPct val="90000"/>
              </a:lnSpc>
            </a:pPr>
            <a:endParaRPr lang="hr-HR" sz="1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051720" y="2269444"/>
            <a:ext cx="2232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000000"/>
                </a:solidFill>
              </a:rPr>
              <a:t>HIPOCENTAR (žarište)</a:t>
            </a:r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260152" y="2897679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2000" dirty="0">
                <a:solidFill>
                  <a:srgbClr val="000000"/>
                </a:solidFill>
              </a:rPr>
              <a:t>Valovi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309242" y="2302758"/>
            <a:ext cx="1630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000000"/>
                </a:solidFill>
              </a:rPr>
              <a:t>EPICENTAR   (središte)</a:t>
            </a:r>
            <a:endParaRPr lang="hr-HR" sz="2000" dirty="0">
              <a:solidFill>
                <a:srgbClr val="000000"/>
              </a:solidFill>
            </a:endParaRPr>
          </a:p>
        </p:txBody>
      </p:sp>
      <p:pic>
        <p:nvPicPr>
          <p:cNvPr id="3093" name="Picture 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3068960"/>
            <a:ext cx="4032250" cy="3529013"/>
          </a:xfrm>
          <a:noFill/>
          <a:ln/>
        </p:spPr>
      </p:pic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3820499" y="2708274"/>
            <a:ext cx="607484" cy="2151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000">
              <a:solidFill>
                <a:srgbClr val="000000"/>
              </a:solidFill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5167128" y="3284984"/>
            <a:ext cx="1493103" cy="24625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000">
              <a:solidFill>
                <a:srgbClr val="000000"/>
              </a:solidFill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3635896" y="6030391"/>
            <a:ext cx="358775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000">
              <a:solidFill>
                <a:srgbClr val="000000"/>
              </a:solidFill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059831" y="2708274"/>
            <a:ext cx="755451" cy="34034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9" grpId="0"/>
      <p:bldP spid="3092" grpId="0"/>
      <p:bldP spid="3091" grpId="0" animBg="1"/>
      <p:bldP spid="3088" grpId="0" animBg="1"/>
      <p:bldP spid="3097" grpId="0" animBg="1"/>
      <p:bldP spid="30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593752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vrste potresnih valova: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  <a:tabLst>
                <a:tab pos="1285875" algn="l"/>
              </a:tabLst>
            </a:pPr>
            <a:r>
              <a:rPr lang="hr-HR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površinski	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najsporiji, ali najrazorniji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dubinski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a) longitudinalni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b) transverzalni</a:t>
            </a:r>
          </a:p>
          <a:p>
            <a:endParaRPr lang="hr-HR" dirty="0"/>
          </a:p>
        </p:txBody>
      </p:sp>
      <p:pic>
        <p:nvPicPr>
          <p:cNvPr id="8" name="Picture 6" descr="valovi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6747" r="43430" b="72267"/>
          <a:stretch>
            <a:fillRect/>
          </a:stretch>
        </p:blipFill>
        <p:spPr bwMode="auto">
          <a:xfrm>
            <a:off x="2251664" y="4221088"/>
            <a:ext cx="33131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valovi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6747" t="28535" r="43430" b="45305"/>
          <a:stretch>
            <a:fillRect/>
          </a:stretch>
        </p:blipFill>
        <p:spPr bwMode="auto">
          <a:xfrm>
            <a:off x="5697538" y="4221087"/>
            <a:ext cx="34464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tresni valovi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3133" t="6384" r="27898" b="8813"/>
          <a:stretch>
            <a:fillRect/>
          </a:stretch>
        </p:blipFill>
        <p:spPr bwMode="auto">
          <a:xfrm>
            <a:off x="5148064" y="107914"/>
            <a:ext cx="3674691" cy="38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7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04867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potresi prema postanku: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1. TEKTONSKI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uzrok: pomicanje l. ploča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najčešći i najsnažniji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2. VULKANSKI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uzrok: kretanje magme prema pov.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3. URUŠNI 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dirty="0" smtClean="0">
                <a:effectLst/>
                <a:latin typeface="Times New Roman"/>
                <a:ea typeface="Calibri"/>
                <a:cs typeface="Times New Roman"/>
              </a:rPr>
              <a:t>uzrok: urušavanje stijena u podzemne šupljine</a:t>
            </a:r>
            <a:endParaRPr lang="hr-HR" sz="2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926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45624" cy="575009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prema dubini hipocentra: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1. plitki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kod razmicanja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2. srednji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3. duboki    subdukcija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sp>
        <p:nvSpPr>
          <p:cNvPr id="4" name="Right Brace 3"/>
          <p:cNvSpPr/>
          <p:nvPr/>
        </p:nvSpPr>
        <p:spPr>
          <a:xfrm>
            <a:off x="1835696" y="3212976"/>
            <a:ext cx="45719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znanost – SEIZMOLOGIJA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potrese detektira SEIZMOMETAR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bilježi ih SEIZMOGRAF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dobiveni ispis – SEIZMOGRAM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4" descr="seizmograf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 l="3085" t="4236" r="4288" b="25766"/>
          <a:stretch>
            <a:fillRect/>
          </a:stretch>
        </p:blipFill>
        <p:spPr bwMode="auto">
          <a:xfrm>
            <a:off x="539552" y="3789040"/>
            <a:ext cx="7920880" cy="29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54" y="160080"/>
            <a:ext cx="3114638" cy="349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MJERNE SKALE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a) Richterova skala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mjeri se MAGNITUDA potresa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 snaga potresa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od 0 do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10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72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b) MCS skala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effectLst/>
                <a:latin typeface="Times New Roman"/>
                <a:ea typeface="Calibri"/>
                <a:cs typeface="Times New Roman"/>
              </a:rPr>
              <a:t>mjeri se INTENZITET potresa (na temelju štete)</a:t>
            </a:r>
            <a:endParaRPr lang="hr-HR" sz="2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hr-HR" sz="2800" dirty="0" smtClean="0">
                <a:effectLst/>
                <a:latin typeface="Times New Roman"/>
                <a:ea typeface="Calibri"/>
              </a:rPr>
              <a:t>od 0 do 12 stupnjeva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80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jestvicaM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351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3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249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1_Default Design</vt:lpstr>
      <vt:lpstr>Potresi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Ponavljanje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Potresi</dc:title>
  <dc:creator>MONIKA</dc:creator>
  <cp:lastModifiedBy>Valentina</cp:lastModifiedBy>
  <cp:revision>13</cp:revision>
  <dcterms:created xsi:type="dcterms:W3CDTF">2014-03-04T16:12:59Z</dcterms:created>
  <dcterms:modified xsi:type="dcterms:W3CDTF">2015-02-03T18:36:37Z</dcterms:modified>
</cp:coreProperties>
</file>