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93" r:id="rId2"/>
    <p:sldId id="29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3128-19AE-494B-A59E-F6D2C3F0808E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2E411-11FA-4A41-BE3A-2777D975D7C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42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E3286E-7147-4636-B5FC-7FF76A2E974F}" type="datetimeFigureOut">
              <a:rPr lang="hr-HR" smtClean="0"/>
              <a:t>2.1.2017.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3BCFAF-8307-4E1E-A057-AD5A967C1DBE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icture3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4450"/>
            <a:ext cx="89789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8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6512511" cy="1143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Silikati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ONIKA\Desktop\300px-Kaolinit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3"/>
            <a:ext cx="4858372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6069267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KAOLINIT (MINERAL GLINA)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1713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ONIKA\Desktop\Muskovi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192688" cy="45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66124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MUSKOVIT (TINJAC)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2049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89" y="645295"/>
            <a:ext cx="6512511" cy="1143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 i hidroksidi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MONIKA\Desktop\crveni kvarc 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5976664" cy="39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09329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KREMEN (KVARC), SiO</a:t>
            </a:r>
            <a:r>
              <a:rPr lang="hr-HR" sz="1400" dirty="0" smtClean="0"/>
              <a:t>2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251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NIKA\Desktop\Corundum_Korund_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908720"/>
            <a:ext cx="6144683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7332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KORUND (RUBIN), Al</a:t>
            </a:r>
            <a:r>
              <a:rPr lang="hr-HR" sz="1400" dirty="0" smtClean="0"/>
              <a:t>2</a:t>
            </a:r>
            <a:r>
              <a:rPr lang="hr-HR" sz="2400" dirty="0" smtClean="0"/>
              <a:t>O</a:t>
            </a:r>
            <a:r>
              <a:rPr lang="hr-HR" sz="1400" dirty="0" smtClean="0"/>
              <a:t>3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51554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NIKA\Desktop\opal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040560" cy="47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83662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2400" dirty="0" smtClean="0"/>
              <a:t>OPAL, </a:t>
            </a:r>
            <a:r>
              <a:rPr lang="hr-HR" sz="2400" dirty="0" smtClean="0">
                <a:solidFill>
                  <a:prstClr val="black"/>
                </a:solidFill>
              </a:rPr>
              <a:t>SiO</a:t>
            </a:r>
            <a:r>
              <a:rPr lang="hr-HR" sz="1400" dirty="0" smtClean="0">
                <a:solidFill>
                  <a:prstClr val="black"/>
                </a:solidFill>
              </a:rPr>
              <a:t>2 </a:t>
            </a:r>
            <a:r>
              <a:rPr lang="hr-HR" sz="2000" dirty="0" smtClean="0">
                <a:solidFill>
                  <a:prstClr val="black"/>
                </a:solidFill>
              </a:rPr>
              <a:t>x</a:t>
            </a:r>
            <a:r>
              <a:rPr lang="hr-HR" sz="2400" dirty="0" smtClean="0">
                <a:solidFill>
                  <a:prstClr val="black"/>
                </a:solidFill>
              </a:rPr>
              <a:t> nH</a:t>
            </a:r>
            <a:r>
              <a:rPr lang="hr-HR" sz="1400" dirty="0" smtClean="0">
                <a:solidFill>
                  <a:prstClr val="black"/>
                </a:solidFill>
              </a:rPr>
              <a:t>2</a:t>
            </a:r>
            <a:r>
              <a:rPr lang="hr-HR" sz="2400" dirty="0" smtClean="0">
                <a:solidFill>
                  <a:prstClr val="black"/>
                </a:solidFill>
              </a:rPr>
              <a:t>O</a:t>
            </a:r>
            <a:endParaRPr lang="hr-HR" sz="1400" dirty="0">
              <a:solidFill>
                <a:prstClr val="black"/>
              </a:solidFill>
            </a:endParaRPr>
          </a:p>
          <a:p>
            <a:pPr algn="ctr"/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9250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6512511" cy="1143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Karbonati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MONIKA\Desktop\calcite_med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448417" cy="40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05264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KALCIT, CaCO</a:t>
            </a:r>
            <a:r>
              <a:rPr lang="hr-HR" sz="1400" dirty="0" smtClean="0"/>
              <a:t>3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1876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NIKA\Desktop\big dolomite 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4896544" cy="47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941105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2400" dirty="0" smtClean="0"/>
              <a:t>DOLOMIT, CaMg(</a:t>
            </a:r>
            <a:r>
              <a:rPr lang="hr-HR" sz="2400" dirty="0" smtClean="0">
                <a:solidFill>
                  <a:prstClr val="black"/>
                </a:solidFill>
              </a:rPr>
              <a:t>CO</a:t>
            </a:r>
            <a:r>
              <a:rPr lang="hr-HR" sz="1400" dirty="0" smtClean="0">
                <a:solidFill>
                  <a:prstClr val="black"/>
                </a:solidFill>
              </a:rPr>
              <a:t>3</a:t>
            </a:r>
            <a:r>
              <a:rPr lang="hr-HR" sz="2400" dirty="0" smtClean="0">
                <a:solidFill>
                  <a:prstClr val="black"/>
                </a:solidFill>
              </a:rPr>
              <a:t>)</a:t>
            </a:r>
            <a:r>
              <a:rPr lang="hr-HR" sz="1400" dirty="0" smtClean="0">
                <a:solidFill>
                  <a:prstClr val="black"/>
                </a:solidFill>
              </a:rPr>
              <a:t>2</a:t>
            </a:r>
            <a:endParaRPr lang="hr-HR" sz="1400" dirty="0">
              <a:solidFill>
                <a:prstClr val="black"/>
              </a:solidFill>
            </a:endParaRPr>
          </a:p>
          <a:p>
            <a:pPr algn="ctr"/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8667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512511" cy="1143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Samorodni elementi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MONIKA\Desktop\gold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33566"/>
            <a:ext cx="4032448" cy="34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ONIKA\Desktop\Sil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4" y="2492896"/>
            <a:ext cx="4607312" cy="30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9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NIKA\Desktop\graphite-2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3"/>
            <a:ext cx="5976664" cy="44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620688"/>
            <a:ext cx="8280920" cy="4248472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3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STIJENE</a:t>
            </a:r>
            <a:endParaRPr lang="hr-HR" sz="3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3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glavne vrste: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1. MAGMATSKE (vulkanske)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2. SEDIMENTNE (taložne)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3. METAMORFNE (preobražene)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83" y="476671"/>
            <a:ext cx="27924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entina\Desktop\15317886_10208279970345911_79845777620253378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33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568952" cy="3873584"/>
          </a:xfrm>
        </p:spPr>
        <p:txBody>
          <a:bodyPr/>
          <a:lstStyle/>
          <a:p>
            <a:pPr marL="45720" indent="0">
              <a:spcAft>
                <a:spcPts val="1000"/>
              </a:spcAft>
              <a:buNone/>
            </a:pPr>
            <a:r>
              <a:rPr lang="hr-HR" sz="2800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Sedimentne stijene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</a:t>
            </a:r>
            <a:endParaRPr lang="hr-HR" sz="2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45720" indent="0">
              <a:spcAft>
                <a:spcPts val="1000"/>
              </a:spcAft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kompakcija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proces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nastanka – DIJAGENEZA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spcAft>
                <a:spcPts val="1000"/>
              </a:spcAft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cementacija   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508104" y="1412776"/>
            <a:ext cx="792088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508104" y="1916832"/>
            <a:ext cx="792088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447216" cy="315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8385"/>
            <a:ext cx="3960440" cy="456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6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548680"/>
            <a:ext cx="8496944" cy="365756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</a:rPr>
              <a:t>slojevita struktura</a:t>
            </a:r>
            <a:endParaRPr lang="hr-HR" sz="28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112569" cy="334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641303" cy="344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9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24936" cy="3945592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prema načinu postanka: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a) klastične (mehaničke)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nastaju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djelovanjem vanjskih procesa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12112"/>
            <a:ext cx="7488832" cy="474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7584" y="4762158"/>
            <a:ext cx="264790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Trošenje</a:t>
            </a:r>
          </a:p>
          <a:p>
            <a:pPr marL="457200" marR="0" lvl="0" indent="-4572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Transport </a:t>
            </a:r>
          </a:p>
          <a:p>
            <a:pPr marL="457200" marR="0" lvl="0" indent="-4572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Taloženje</a:t>
            </a:r>
          </a:p>
          <a:p>
            <a:pPr marL="457200" marR="0" lvl="0" indent="-4572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 Litifikacija (dijageneza)</a:t>
            </a:r>
          </a:p>
        </p:txBody>
      </p:sp>
    </p:spTree>
    <p:extLst>
      <p:ext uri="{BB962C8B-B14F-4D97-AF65-F5344CB8AC3E}">
        <p14:creationId xmlns:p14="http://schemas.microsoft.com/office/powerpoint/2010/main" val="19261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C4C4B-3630-46CA-B615-7C5759E34CAA}" type="slidenum">
              <a:rPr lang="hr-HR"/>
              <a:pPr>
                <a:defRPr/>
              </a:pPr>
              <a:t>23</a:t>
            </a:fld>
            <a:endParaRPr lang="hr-HR"/>
          </a:p>
        </p:txBody>
      </p:sp>
      <p:pic>
        <p:nvPicPr>
          <p:cNvPr id="45059" name="Picture 2" descr="10 plaz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" descr="11 beach_rk_rx1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3394075"/>
            <a:ext cx="5332412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68" name="Line 4"/>
          <p:cNvSpPr>
            <a:spLocks noChangeShapeType="1"/>
          </p:cNvSpPr>
          <p:nvPr/>
        </p:nvSpPr>
        <p:spPr bwMode="auto">
          <a:xfrm>
            <a:off x="1908175" y="2565400"/>
            <a:ext cx="3887788" cy="2303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5003800" y="1125538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800"/>
              <a:t>ŠLJUNAK</a:t>
            </a:r>
          </a:p>
        </p:txBody>
      </p:sp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755650" y="4724400"/>
            <a:ext cx="302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800"/>
              <a:t>KONGLOMERAT</a:t>
            </a:r>
          </a:p>
        </p:txBody>
      </p:sp>
    </p:spTree>
    <p:extLst>
      <p:ext uri="{BB962C8B-B14F-4D97-AF65-F5344CB8AC3E}">
        <p14:creationId xmlns:p14="http://schemas.microsoft.com/office/powerpoint/2010/main" val="344755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8" grpId="0" animBg="1"/>
      <p:bldP spid="344069" grpId="0"/>
      <p:bldP spid="3440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9640E-2E10-4179-B429-F319DEADED61}" type="slidenum">
              <a:rPr lang="hr-HR"/>
              <a:pPr>
                <a:defRPr/>
              </a:pPr>
              <a:t>24</a:t>
            </a:fld>
            <a:endParaRPr lang="hr-HR"/>
          </a:p>
        </p:txBody>
      </p:sp>
      <p:pic>
        <p:nvPicPr>
          <p:cNvPr id="343042" name="Picture 2" descr="06 pjescenjak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862263"/>
            <a:ext cx="4976812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99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4" name="Line 4"/>
          <p:cNvSpPr>
            <a:spLocks noChangeShapeType="1"/>
          </p:cNvSpPr>
          <p:nvPr/>
        </p:nvSpPr>
        <p:spPr bwMode="auto">
          <a:xfrm>
            <a:off x="2555875" y="2349500"/>
            <a:ext cx="3744913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7092950" y="908050"/>
            <a:ext cx="2051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800"/>
              <a:t>PIJESAK</a:t>
            </a:r>
          </a:p>
        </p:txBody>
      </p:sp>
      <p:sp>
        <p:nvSpPr>
          <p:cNvPr id="343046" name="Text Box 6"/>
          <p:cNvSpPr txBox="1">
            <a:spLocks noChangeArrowheads="1"/>
          </p:cNvSpPr>
          <p:nvPr/>
        </p:nvSpPr>
        <p:spPr bwMode="auto">
          <a:xfrm>
            <a:off x="1476375" y="4437063"/>
            <a:ext cx="25923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800"/>
              <a:t>PJEŠČENJAK</a:t>
            </a:r>
          </a:p>
        </p:txBody>
      </p:sp>
    </p:spTree>
    <p:extLst>
      <p:ext uri="{BB962C8B-B14F-4D97-AF65-F5344CB8AC3E}">
        <p14:creationId xmlns:p14="http://schemas.microsoft.com/office/powerpoint/2010/main" val="179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4" grpId="0" animBg="1"/>
      <p:bldP spid="343045" grpId="0"/>
      <p:bldP spid="3430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6CFC5-9444-48BA-8B60-03007FFA1A89}" type="slidenum">
              <a:rPr lang="hr-HR"/>
              <a:pPr>
                <a:defRPr/>
              </a:pPr>
              <a:t>25</a:t>
            </a:fld>
            <a:endParaRPr lang="hr-HR"/>
          </a:p>
        </p:txBody>
      </p:sp>
      <p:pic>
        <p:nvPicPr>
          <p:cNvPr id="43011" name="Picture 2" descr="001 mudflow 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" descr="003 shale 2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657350"/>
            <a:ext cx="41814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0" name="Line 4"/>
          <p:cNvSpPr>
            <a:spLocks noChangeShapeType="1"/>
          </p:cNvSpPr>
          <p:nvPr/>
        </p:nvSpPr>
        <p:spPr bwMode="auto">
          <a:xfrm>
            <a:off x="3276600" y="3429000"/>
            <a:ext cx="3240088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42021" name="Text Box 5"/>
          <p:cNvSpPr txBox="1">
            <a:spLocks noChangeArrowheads="1"/>
          </p:cNvSpPr>
          <p:nvPr/>
        </p:nvSpPr>
        <p:spPr bwMode="auto">
          <a:xfrm>
            <a:off x="5435600" y="1052513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400"/>
              <a:t>MULJ</a:t>
            </a:r>
          </a:p>
        </p:txBody>
      </p:sp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3348038" y="4724400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400"/>
              <a:t>ŠEJL</a:t>
            </a:r>
          </a:p>
        </p:txBody>
      </p:sp>
    </p:spTree>
    <p:extLst>
      <p:ext uri="{BB962C8B-B14F-4D97-AF65-F5344CB8AC3E}">
        <p14:creationId xmlns:p14="http://schemas.microsoft.com/office/powerpoint/2010/main" val="32885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0" grpId="0" animBg="1"/>
      <p:bldP spid="342021" grpId="0"/>
      <p:bldP spid="3420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7830392" cy="394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8640960" cy="3801576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konglomerat, breča, pješčenjak, šejl, lapor, prapor (les)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spcAft>
                <a:spcPts val="1000"/>
              </a:spcAft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plodno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tlo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upotreba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građevinarstvo, klesarstvo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524328" y="764704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8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928992" cy="3945592"/>
          </a:xfrm>
        </p:spPr>
        <p:txBody>
          <a:bodyPr/>
          <a:lstStyle/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b) kemijske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nastaju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kristalizacijom iz otopine s visokom koncentracijom soli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gips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halit (kuhinjska sol), sedra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9" y="3686647"/>
            <a:ext cx="3711985" cy="278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4973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9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064895" cy="537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2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32656"/>
            <a:ext cx="9396536" cy="5040560"/>
          </a:xfrm>
        </p:spPr>
        <p:txBody>
          <a:bodyPr>
            <a:normAutofit fontScale="92500"/>
          </a:bodyPr>
          <a:lstStyle/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c) biogene</a:t>
            </a:r>
            <a:endParaRPr lang="hr-HR" sz="2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nastaju </a:t>
            </a: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taloženjem ostataka biljaka i životinja</a:t>
            </a:r>
            <a:endParaRPr lang="hr-HR" sz="2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apnenac (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</a:rPr>
              <a:t>CaCO</a:t>
            </a:r>
            <a:r>
              <a:rPr lang="hr-HR" sz="2600" baseline="-25000" dirty="0" smtClean="0">
                <a:solidFill>
                  <a:schemeClr val="tx1"/>
                </a:solidFill>
                <a:latin typeface="Times New Roman"/>
                <a:ea typeface="Calibri"/>
              </a:rPr>
              <a:t>3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</a:rPr>
              <a:t>)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i 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dolomit (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</a:rPr>
              <a:t>CaMg(CO</a:t>
            </a:r>
            <a:r>
              <a:rPr lang="hr-HR" sz="2600" baseline="-25000" dirty="0" smtClean="0">
                <a:solidFill>
                  <a:schemeClr val="tx1"/>
                </a:solidFill>
                <a:latin typeface="Times New Roman"/>
                <a:ea typeface="Calibri"/>
              </a:rPr>
              <a:t>3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</a:rPr>
              <a:t>)</a:t>
            </a:r>
            <a:r>
              <a:rPr lang="hr-HR" sz="2600" baseline="-25000" dirty="0" smtClean="0">
                <a:solidFill>
                  <a:schemeClr val="tx1"/>
                </a:solidFill>
                <a:latin typeface="Times New Roman"/>
                <a:ea typeface="Calibri"/>
              </a:rPr>
              <a:t>2</a:t>
            </a: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</a:rPr>
              <a:t>)</a:t>
            </a:r>
            <a:endParaRPr lang="hr-HR" sz="2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upotreba</a:t>
            </a: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građevinarstvo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u anerobnim uvjetima nastaju: - UGLJEN </a:t>
            </a:r>
            <a:r>
              <a:rPr lang="hr-HR" sz="26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proces KARBONIZACIJE</a:t>
            </a:r>
            <a:endParaRPr lang="hr-HR" sz="2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          - </a:t>
            </a:r>
            <a:r>
              <a:rPr lang="hr-HR" sz="2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NAFTA </a:t>
            </a:r>
            <a:endParaRPr lang="hr-HR" sz="26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7"/>
            <a:ext cx="3168352" cy="237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5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75351" cy="1793167"/>
          </a:xfrm>
        </p:spPr>
        <p:txBody>
          <a:bodyPr/>
          <a:lstStyle/>
          <a:p>
            <a:r>
              <a:rPr lang="hr-HR" dirty="0" smtClean="0"/>
              <a:t>Minerali i stijene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750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476672"/>
            <a:ext cx="8352928" cy="5616624"/>
          </a:xfrm>
        </p:spPr>
        <p:txBody>
          <a:bodyPr>
            <a:normAutofit fontScale="92500" lnSpcReduction="20000"/>
          </a:bodyPr>
          <a:lstStyle/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Magmatske </a:t>
            </a:r>
            <a:r>
              <a:rPr lang="hr-HR" sz="2800" u="sng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stijene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hr-HR" sz="28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</a:t>
            </a:r>
            <a:r>
              <a:rPr lang="hr-HR" sz="280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odjela (prema mjestu nastanka i kiselosti)</a:t>
            </a:r>
            <a:endParaRPr lang="hr-HR" sz="2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razlika u nastanku</a:t>
            </a: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glavni predstavnici</a:t>
            </a: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način uporabe                               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buNone/>
            </a:pPr>
            <a:r>
              <a:rPr lang="hr-HR" sz="2800" u="sng" dirty="0">
                <a:solidFill>
                  <a:schemeClr val="tx1"/>
                </a:solidFill>
                <a:latin typeface="Times New Roman"/>
                <a:ea typeface="Calibri"/>
              </a:rPr>
              <a:t>Metamorfne </a:t>
            </a:r>
            <a:r>
              <a:rPr lang="hr-HR" sz="2800" u="sng" dirty="0" smtClean="0">
                <a:solidFill>
                  <a:schemeClr val="tx1"/>
                </a:solidFill>
                <a:latin typeface="Times New Roman"/>
                <a:ea typeface="Calibri"/>
              </a:rPr>
              <a:t>stijene</a:t>
            </a:r>
            <a:endParaRPr lang="hr-HR" sz="2800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pPr marL="45720" lvl="0" indent="0">
              <a:lnSpc>
                <a:spcPct val="150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glavni predstavnici</a:t>
            </a:r>
          </a:p>
          <a:p>
            <a:pPr marL="45720" lvl="0" indent="0">
              <a:lnSpc>
                <a:spcPct val="150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način uporabe                               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buNone/>
            </a:pP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512511" cy="1143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chemeClr val="tx1"/>
                </a:solidFill>
              </a:rPr>
              <a:t>Intruzivne stijene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8978"/>
            <a:ext cx="4651651" cy="31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21" y="1988840"/>
            <a:ext cx="4419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0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512511" cy="1143000"/>
          </a:xfrm>
        </p:spPr>
        <p:txBody>
          <a:bodyPr/>
          <a:lstStyle/>
          <a:p>
            <a:pPr algn="l"/>
            <a:r>
              <a:rPr lang="hr-HR" dirty="0" smtClean="0">
                <a:solidFill>
                  <a:schemeClr val="tx1"/>
                </a:solidFill>
              </a:rPr>
              <a:t>Efuzivne stijene</a:t>
            </a:r>
            <a:endParaRPr lang="hr-HR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6652" y="1988840"/>
            <a:ext cx="8424936" cy="3334965"/>
            <a:chOff x="385" y="2403"/>
            <a:chExt cx="5057" cy="1917"/>
          </a:xfrm>
        </p:grpSpPr>
        <p:pic>
          <p:nvPicPr>
            <p:cNvPr id="5" name="Picture 4" descr="porfir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438"/>
              <a:ext cx="2314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orfirna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403"/>
              <a:ext cx="2517" cy="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A2D33-4561-47C6-B08D-58EA439F3215}" type="slidenum">
              <a:rPr lang="hr-HR"/>
              <a:pPr>
                <a:defRPr/>
              </a:pPr>
              <a:t>33</a:t>
            </a:fld>
            <a:endParaRPr lang="hr-HR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r-HR" smtClean="0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2550"/>
            <a:ext cx="8839200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416050" y="120650"/>
            <a:ext cx="206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  <a:latin typeface="Helvetica" pitchFamily="34" charset="0"/>
              </a:rPr>
              <a:t>E</a:t>
            </a:r>
            <a:r>
              <a:rPr lang="hr-HR" altLang="en-US" sz="3600" b="1">
                <a:solidFill>
                  <a:srgbClr val="FFFF00"/>
                </a:solidFill>
                <a:latin typeface="Helvetica" pitchFamily="34" charset="0"/>
              </a:rPr>
              <a:t>fuzivne</a:t>
            </a:r>
            <a:endParaRPr lang="en-US" altLang="en-US" sz="3600" b="1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454650" y="120650"/>
            <a:ext cx="2416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  <a:latin typeface="Helvetica" pitchFamily="34" charset="0"/>
              </a:rPr>
              <a:t>Intru</a:t>
            </a:r>
            <a:r>
              <a:rPr lang="hr-HR" altLang="en-US" sz="3600" b="1">
                <a:solidFill>
                  <a:srgbClr val="FFFF00"/>
                </a:solidFill>
                <a:latin typeface="Helvetica" pitchFamily="34" charset="0"/>
              </a:rPr>
              <a:t>Z</a:t>
            </a:r>
            <a:r>
              <a:rPr lang="en-US" altLang="en-US" sz="3600" b="1">
                <a:solidFill>
                  <a:srgbClr val="FFFF00"/>
                </a:solidFill>
                <a:latin typeface="Helvetica" pitchFamily="34" charset="0"/>
              </a:rPr>
              <a:t>iv</a:t>
            </a:r>
            <a:r>
              <a:rPr lang="hr-HR" altLang="en-US" sz="3600" b="1">
                <a:solidFill>
                  <a:srgbClr val="FFFF00"/>
                </a:solidFill>
                <a:latin typeface="Helvetica" pitchFamily="34" charset="0"/>
              </a:rPr>
              <a:t>ne</a:t>
            </a:r>
            <a:endParaRPr lang="en-US" altLang="en-US" sz="3600" b="1">
              <a:solidFill>
                <a:srgbClr val="FFFF00"/>
              </a:solidFill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1793875" y="1589088"/>
            <a:ext cx="12334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FFFF00"/>
                </a:solidFill>
                <a:latin typeface="Helvetica" pitchFamily="34" charset="0"/>
              </a:rPr>
              <a:t>Ba</a:t>
            </a:r>
            <a:r>
              <a:rPr lang="hr-HR" altLang="en-US" sz="2800" b="1">
                <a:solidFill>
                  <a:srgbClr val="FFFF00"/>
                </a:solidFill>
                <a:latin typeface="Helvetica" pitchFamily="34" charset="0"/>
              </a:rPr>
              <a:t>z</a:t>
            </a:r>
            <a:r>
              <a:rPr lang="en-US" altLang="en-US" sz="2800" b="1">
                <a:solidFill>
                  <a:srgbClr val="FFFF00"/>
                </a:solidFill>
                <a:latin typeface="Helvetica" pitchFamily="34" charset="0"/>
              </a:rPr>
              <a:t>alt</a:t>
            </a:r>
            <a:endParaRPr lang="en-US" altLang="en-US" sz="2800" b="1">
              <a:solidFill>
                <a:srgbClr val="FFFF00"/>
              </a:solidFill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5943600" y="1600200"/>
            <a:ext cx="1231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 err="1">
                <a:solidFill>
                  <a:srgbClr val="FFFF00"/>
                </a:solidFill>
                <a:latin typeface="Helvetica" pitchFamily="34" charset="0"/>
              </a:rPr>
              <a:t>Gabro</a:t>
            </a:r>
            <a:endParaRPr lang="en-US" altLang="en-US" sz="2800" b="1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1524000" y="4724400"/>
            <a:ext cx="1073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r-HR" altLang="en-US" sz="2800" b="1" dirty="0">
                <a:solidFill>
                  <a:schemeClr val="tx2"/>
                </a:solidFill>
                <a:latin typeface="Helvetica" pitchFamily="34" charset="0"/>
              </a:rPr>
              <a:t>Ri</a:t>
            </a:r>
            <a:r>
              <a:rPr lang="en-US" altLang="en-US" sz="2800" b="1" dirty="0" err="1">
                <a:solidFill>
                  <a:schemeClr val="tx2"/>
                </a:solidFill>
                <a:latin typeface="Helvetica" pitchFamily="34" charset="0"/>
              </a:rPr>
              <a:t>olit</a:t>
            </a:r>
            <a:endParaRPr lang="en-US" altLang="en-US" sz="2800" b="1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6113463" y="4724400"/>
            <a:ext cx="1242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 smtClean="0"/>
              <a:t>Granit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6096000" y="4738688"/>
            <a:ext cx="1231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tx2"/>
                </a:solidFill>
                <a:latin typeface="Helvetica" pitchFamily="34" charset="0"/>
              </a:rPr>
              <a:t>Granit</a:t>
            </a:r>
          </a:p>
        </p:txBody>
      </p:sp>
    </p:spTree>
    <p:extLst>
      <p:ext uri="{BB962C8B-B14F-4D97-AF65-F5344CB8AC3E}">
        <p14:creationId xmlns:p14="http://schemas.microsoft.com/office/powerpoint/2010/main" val="12114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9" y="908720"/>
            <a:ext cx="8569325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03648" y="1628800"/>
            <a:ext cx="20649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O</a:t>
            </a:r>
            <a:r>
              <a:rPr kumimoji="0" lang="hr-H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p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sidi</a:t>
            </a:r>
            <a:r>
              <a:rPr kumimoji="0" lang="hr-H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j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an</a:t>
            </a:r>
            <a:r>
              <a:rPr kumimoji="0" lang="hr-H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(vulkansko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altLang="en-US" sz="2800" b="1" kern="0" dirty="0">
                <a:solidFill>
                  <a:srgbClr val="FFFFFF"/>
                </a:solidFill>
              </a:rPr>
              <a:t>s</a:t>
            </a:r>
            <a:r>
              <a:rPr lang="hr-HR" altLang="en-US" sz="2800" b="1" kern="0" dirty="0" smtClean="0">
                <a:solidFill>
                  <a:srgbClr val="FFFFFF"/>
                </a:solidFill>
              </a:rPr>
              <a:t>taklo)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19800" y="2061740"/>
            <a:ext cx="1747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Plovučac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18905" y="4509120"/>
            <a:ext cx="1690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</a:rPr>
              <a:t>Vulkanski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</a:rPr>
              <a:t>pepeo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658EC-6D5E-4682-B9D8-E048E0C416A0}" type="slidenum">
              <a:rPr lang="hr-HR"/>
              <a:pPr>
                <a:defRPr/>
              </a:pPr>
              <a:t>35</a:t>
            </a:fld>
            <a:endParaRPr lang="hr-HR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5181600" y="0"/>
            <a:ext cx="3276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r-HR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ŠKRILJAVA</a:t>
            </a: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</a:t>
            </a:r>
            <a:endParaRPr lang="en-US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76200" y="6443663"/>
            <a:ext cx="2552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000">
                <a:latin typeface="Comic Sans MS" pitchFamily="66" charset="0"/>
              </a:rPr>
              <a:t>Biophoto</a:t>
            </a:r>
            <a:r>
              <a:rPr lang="en-US" altLang="en-US" sz="100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altLang="en-US" sz="1000">
                <a:latin typeface="Comic Sans MS" pitchFamily="66" charset="0"/>
              </a:rPr>
              <a:t>Associates/Photo Researchers</a:t>
            </a:r>
            <a:endParaRPr lang="en-US" altLang="en-US" sz="100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54B24-E55C-4A82-84D9-E07B63F2C510}" type="slidenum">
              <a:rPr lang="hr-HR"/>
              <a:pPr>
                <a:defRPr/>
              </a:pPr>
              <a:t>36</a:t>
            </a:fld>
            <a:endParaRPr lang="hr-HR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70866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7086600" y="2057400"/>
            <a:ext cx="2057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Gn</a:t>
            </a:r>
            <a:r>
              <a:rPr lang="hr-HR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ajs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838200" y="6324600"/>
            <a:ext cx="9763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Comic Sans MS" pitchFamily="66" charset="0"/>
              </a:rPr>
              <a:t>Breck P. Kent</a:t>
            </a:r>
          </a:p>
        </p:txBody>
      </p:sp>
    </p:spTree>
    <p:extLst>
      <p:ext uri="{BB962C8B-B14F-4D97-AF65-F5344CB8AC3E}">
        <p14:creationId xmlns:p14="http://schemas.microsoft.com/office/powerpoint/2010/main" val="30734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1DB8B-E4DB-4CE6-826D-B1103F68EA93}" type="slidenum">
              <a:rPr lang="hr-HR"/>
              <a:pPr>
                <a:defRPr/>
              </a:pPr>
              <a:t>37</a:t>
            </a:fld>
            <a:endParaRPr lang="hr-HR"/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Rectangle 3"/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3099792" cy="838200"/>
          </a:xfrm>
        </p:spPr>
        <p:txBody>
          <a:bodyPr/>
          <a:lstStyle/>
          <a:p>
            <a:pPr eaLnBrk="1" hangingPunct="1">
              <a:defRPr/>
            </a:pPr>
            <a:r>
              <a:rPr lang="hr-HR" b="1" dirty="0" smtClean="0">
                <a:solidFill>
                  <a:schemeClr val="tx2"/>
                </a:solidFill>
              </a:rPr>
              <a:t>Mramor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1004888" y="6324600"/>
            <a:ext cx="97631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Comic Sans MS" pitchFamily="66" charset="0"/>
              </a:rPr>
              <a:t>Breck P. Kent</a:t>
            </a:r>
          </a:p>
        </p:txBody>
      </p:sp>
    </p:spTree>
    <p:extLst>
      <p:ext uri="{BB962C8B-B14F-4D97-AF65-F5344CB8AC3E}">
        <p14:creationId xmlns:p14="http://schemas.microsoft.com/office/powerpoint/2010/main" val="20625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76672"/>
            <a:ext cx="7380312" cy="583268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MINERALI </a:t>
            </a:r>
            <a:r>
              <a:rPr lang="hr-HR" sz="2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STIJENE </a:t>
            </a:r>
            <a:r>
              <a:rPr lang="hr-HR" sz="2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LITOSFERA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znanost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mineralogija, 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petrologija</a:t>
            </a: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MINERALI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hr-H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homogene nakupine atoma, iona </a:t>
            </a: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molekula </a:t>
            </a:r>
            <a:r>
              <a:rPr lang="hr-H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koje su međusobno </a:t>
            </a:r>
            <a:endParaRPr lang="hr-HR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povezane </a:t>
            </a:r>
            <a:r>
              <a:rPr lang="hr-H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različitim vezama i </a:t>
            </a: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silama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sastav im se izražava kem. formulom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hr-HR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63688" y="1047705"/>
            <a:ext cx="288032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91880" y="1047705"/>
            <a:ext cx="504056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38" y="1124744"/>
            <a:ext cx="3490362" cy="555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7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9252520" cy="394559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većinom imaju pravilnu unutrašnju građu </a:t>
            </a:r>
            <a:r>
              <a:rPr lang="hr-HR" sz="2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KRISTALI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nastaju procesom KRISTALIZACIJE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AMORFNI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MINERALI – nemaju pravilnu unutrašnju građu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91151"/>
            <a:ext cx="4392488" cy="327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94296"/>
            <a:ext cx="3309937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568952" cy="4392488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F14124">
                  <a:lumMod val="75000"/>
                </a:srgbClr>
              </a:buClr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Fizička svojstva: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tvrdoća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boja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sjaj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elastičnost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kalavost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hr-H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indeks loma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tvrdoća – mjeri se u Mohsovoj ljestvici od 1 do 10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hr-HR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hr-HR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3"/>
            <a:ext cx="47529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3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6512511" cy="1143000"/>
          </a:xfrm>
        </p:spPr>
        <p:txBody>
          <a:bodyPr/>
          <a:lstStyle/>
          <a:p>
            <a:pPr algn="l"/>
            <a:r>
              <a:rPr lang="hr-HR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Talk (milovka)</a:t>
            </a:r>
            <a:endParaRPr lang="hr-HR" sz="4400" dirty="0"/>
          </a:p>
        </p:txBody>
      </p:sp>
      <p:pic>
        <p:nvPicPr>
          <p:cNvPr id="1026" name="Picture 2" descr="C:\Users\MONIKA\Desktop\talk_graya-l_brow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688632" cy="426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52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89" y="492895"/>
            <a:ext cx="6512511" cy="1143000"/>
          </a:xfrm>
        </p:spPr>
        <p:txBody>
          <a:bodyPr/>
          <a:lstStyle/>
          <a:p>
            <a:pPr algn="l"/>
            <a:endParaRPr lang="hr-HR" sz="4400" dirty="0"/>
          </a:p>
        </p:txBody>
      </p:sp>
      <p:pic>
        <p:nvPicPr>
          <p:cNvPr id="2050" name="Picture 2" descr="C:\Users\MONIKA\Desktop\anatomy_diamond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0564"/>
            <a:ext cx="4462060" cy="30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NIKA\Desktop\big diamond 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96" y="1844824"/>
            <a:ext cx="4255223" cy="39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404664"/>
            <a:ext cx="8640960" cy="6264696"/>
          </a:xfrm>
        </p:spPr>
        <p:txBody>
          <a:bodyPr>
            <a:normAutofit fontScale="85000" lnSpcReduction="20000"/>
          </a:bodyPr>
          <a:lstStyle/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Kemijska svojstva: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1. kemijski sastav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2. voda u mineralima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većina </a:t>
            </a: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građena od silicija i 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kisika</a:t>
            </a: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Grupe minerala: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Silikati                          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Oksidi i hidroksidi               DZ: građa i predstavnici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Karbonati 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hr-HR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Samorodni elementi</a:t>
            </a: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hr-HR" sz="2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sp>
        <p:nvSpPr>
          <p:cNvPr id="4" name="Right Brace 3"/>
          <p:cNvSpPr/>
          <p:nvPr/>
        </p:nvSpPr>
        <p:spPr>
          <a:xfrm>
            <a:off x="3448735" y="3645024"/>
            <a:ext cx="216024" cy="266429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00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354</TotalTime>
  <Words>378</Words>
  <Application>Microsoft Office PowerPoint</Application>
  <PresentationFormat>On-screen Show (4:3)</PresentationFormat>
  <Paragraphs>113</Paragraphs>
  <Slides>37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Slipstream</vt:lpstr>
      <vt:lpstr>PowerPoint Presentation</vt:lpstr>
      <vt:lpstr>PowerPoint Presentation</vt:lpstr>
      <vt:lpstr>Minerali i stijene</vt:lpstr>
      <vt:lpstr>PowerPoint Presentation</vt:lpstr>
      <vt:lpstr>PowerPoint Presentation</vt:lpstr>
      <vt:lpstr>PowerPoint Presentation</vt:lpstr>
      <vt:lpstr>Talk (milovka)</vt:lpstr>
      <vt:lpstr>PowerPoint Presentation</vt:lpstr>
      <vt:lpstr>PowerPoint Presentation</vt:lpstr>
      <vt:lpstr>Silikati</vt:lpstr>
      <vt:lpstr>PowerPoint Presentation</vt:lpstr>
      <vt:lpstr>Oksidi i hidroksidi</vt:lpstr>
      <vt:lpstr>PowerPoint Presentation</vt:lpstr>
      <vt:lpstr>PowerPoint Presentation</vt:lpstr>
      <vt:lpstr>Karbonati</vt:lpstr>
      <vt:lpstr>PowerPoint Presentation</vt:lpstr>
      <vt:lpstr>Samorodni elementi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Intruzivne stijene</vt:lpstr>
      <vt:lpstr>Efuzivne stijene</vt:lpstr>
      <vt:lpstr>PowerPoint Presentation</vt:lpstr>
      <vt:lpstr>PowerPoint Presentation</vt:lpstr>
      <vt:lpstr>PowerPoint Presentation</vt:lpstr>
      <vt:lpstr>PowerPoint Presentation</vt:lpstr>
      <vt:lpstr>Mramor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Minerali i stijene</dc:title>
  <dc:creator>MONIKA</dc:creator>
  <cp:lastModifiedBy>Valentina</cp:lastModifiedBy>
  <cp:revision>30</cp:revision>
  <dcterms:created xsi:type="dcterms:W3CDTF">2014-02-10T14:01:39Z</dcterms:created>
  <dcterms:modified xsi:type="dcterms:W3CDTF">2017-01-02T11:44:41Z</dcterms:modified>
</cp:coreProperties>
</file>