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8" r:id="rId3"/>
    <p:sldId id="262" r:id="rId4"/>
    <p:sldId id="266" r:id="rId5"/>
    <p:sldId id="257" r:id="rId6"/>
    <p:sldId id="260" r:id="rId7"/>
    <p:sldId id="261" r:id="rId8"/>
    <p:sldId id="267" r:id="rId9"/>
    <p:sldId id="268" r:id="rId10"/>
    <p:sldId id="263" r:id="rId11"/>
    <p:sldId id="282" r:id="rId12"/>
    <p:sldId id="265" r:id="rId13"/>
    <p:sldId id="264" r:id="rId14"/>
    <p:sldId id="269" r:id="rId15"/>
    <p:sldId id="270" r:id="rId16"/>
    <p:sldId id="276" r:id="rId17"/>
    <p:sldId id="271" r:id="rId18"/>
    <p:sldId id="272" r:id="rId19"/>
    <p:sldId id="284" r:id="rId20"/>
    <p:sldId id="274" r:id="rId21"/>
    <p:sldId id="286" r:id="rId22"/>
    <p:sldId id="273" r:id="rId23"/>
    <p:sldId id="285" r:id="rId24"/>
    <p:sldId id="275" r:id="rId25"/>
    <p:sldId id="277" r:id="rId26"/>
    <p:sldId id="279" r:id="rId27"/>
    <p:sldId id="280" r:id="rId28"/>
    <p:sldId id="281" r:id="rId29"/>
    <p:sldId id="283" r:id="rId30"/>
    <p:sldId id="25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9E1D"/>
    <a:srgbClr val="D68B1C"/>
    <a:srgbClr val="D09622"/>
    <a:srgbClr val="CC9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696" y="786"/>
      </p:cViewPr>
      <p:guideLst>
        <p:guide orient="horz" pos="2160"/>
        <p:guide pos="2880"/>
      </p:guideLst>
    </p:cSldViewPr>
  </p:slideViewPr>
  <p:notesTextViewPr>
    <p:cViewPr>
      <p:scale>
        <a:sx n="1" d="1"/>
        <a:sy n="1" d="1"/>
      </p:scale>
      <p:origin x="0" y="0"/>
    </p:cViewPr>
  </p:notesTextViewPr>
  <p:gridSpacing cx="156370338" cy="1563703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hr-HR"/>
  <c:chart>
    <c:title>
      <c:layout/>
    </c:title>
    <c:plotArea>
      <c:layout/>
      <c:pieChart>
        <c:varyColors val="1"/>
        <c:ser>
          <c:idx val="0"/>
          <c:order val="0"/>
          <c:tx>
            <c:strRef>
              <c:f>Sheet1!$B$1</c:f>
              <c:strCache>
                <c:ptCount val="1"/>
                <c:pt idx="0">
                  <c:v>Stanovništvo</c:v>
                </c:pt>
              </c:strCache>
            </c:strRef>
          </c:tx>
          <c:cat>
            <c:strRef>
              <c:f>Sheet1!$A$2:$A$4</c:f>
              <c:strCache>
                <c:ptCount val="3"/>
                <c:pt idx="0">
                  <c:v>Ukupan broj stanovnika</c:v>
                </c:pt>
                <c:pt idx="1">
                  <c:v>Govornici stariji od 20 godina</c:v>
                </c:pt>
                <c:pt idx="2">
                  <c:v>Govornici mlađi od 20 godina</c:v>
                </c:pt>
              </c:strCache>
            </c:strRef>
          </c:cat>
          <c:val>
            <c:numRef>
              <c:f>Sheet1!$B$2:$B$4</c:f>
              <c:numCache>
                <c:formatCode>General</c:formatCode>
                <c:ptCount val="3"/>
                <c:pt idx="0">
                  <c:v>233</c:v>
                </c:pt>
                <c:pt idx="1">
                  <c:v>164</c:v>
                </c:pt>
                <c:pt idx="2">
                  <c:v>9</c:v>
                </c:pt>
              </c:numCache>
            </c:numRef>
          </c:val>
        </c:ser>
        <c:firstSliceAng val="0"/>
      </c:pieChart>
    </c:plotArea>
    <c:legend>
      <c:legendPos val="r"/>
      <c:layout/>
    </c:legend>
    <c:plotVisOnly val="1"/>
    <c:dispBlanksAs val="zero"/>
  </c:chart>
  <c:txPr>
    <a:bodyPr/>
    <a:lstStyle/>
    <a:p>
      <a:pPr>
        <a:defRPr sz="1800"/>
      </a:pPr>
      <a:endParaRPr lang="sr-Latn-C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D6A72F-C60C-415E-BB74-693479F3E23E}" type="datetimeFigureOut">
              <a:rPr lang="hr-HR" smtClean="0"/>
              <a:pPr/>
              <a:t>20.2.2017.</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F01284-5628-47AB-965C-400436B854F5}" type="slidenum">
              <a:rPr lang="hr-HR" smtClean="0"/>
              <a:pPr/>
              <a:t>‹#›</a:t>
            </a:fld>
            <a:endParaRPr lang="hr-HR"/>
          </a:p>
        </p:txBody>
      </p:sp>
    </p:spTree>
    <p:extLst>
      <p:ext uri="{BB962C8B-B14F-4D97-AF65-F5344CB8AC3E}">
        <p14:creationId xmlns="" xmlns:p14="http://schemas.microsoft.com/office/powerpoint/2010/main" val="3597322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21F01284-5628-47AB-965C-400436B854F5}" type="slidenum">
              <a:rPr lang="hr-HR" smtClean="0"/>
              <a:pPr/>
              <a:t>29</a:t>
            </a:fld>
            <a:endParaRPr lang="hr-HR"/>
          </a:p>
        </p:txBody>
      </p:sp>
    </p:spTree>
    <p:extLst>
      <p:ext uri="{BB962C8B-B14F-4D97-AF65-F5344CB8AC3E}">
        <p14:creationId xmlns="" xmlns:p14="http://schemas.microsoft.com/office/powerpoint/2010/main" val="731907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75" y="4650640"/>
            <a:ext cx="7772400" cy="859205"/>
          </a:xfrm>
          <a:effectLst>
            <a:outerShdw blurRad="50800" dist="38100" dir="2700000" algn="tl" rotWithShape="0">
              <a:prstClr val="black">
                <a:alpha val="40000"/>
              </a:prstClr>
            </a:outerShdw>
          </a:effectLst>
        </p:spPr>
        <p:txBody>
          <a:bodyPr>
            <a:normAutofit/>
          </a:bodyPr>
          <a:lstStyle>
            <a:lvl1pPr algn="ctr">
              <a:defRPr sz="3600">
                <a:solidFill>
                  <a:srgbClr val="FF9E1D"/>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8005" y="5566870"/>
            <a:ext cx="6400800" cy="835455"/>
          </a:xfrm>
        </p:spPr>
        <p:txBody>
          <a:bodyPr>
            <a:normAutofit/>
          </a:bodyPr>
          <a:lstStyle>
            <a:lvl1pPr marL="0" indent="0" algn="ctr">
              <a:buNone/>
              <a:defRPr sz="280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1130"/>
            <a:ext cx="8229600" cy="1143000"/>
          </a:xfrm>
        </p:spPr>
        <p:txBody>
          <a:bodyPr>
            <a:normAutofit/>
          </a:bodyPr>
          <a:lstStyle>
            <a:lvl1pPr algn="l">
              <a:defRPr sz="3600">
                <a:solidFill>
                  <a:srgbClr val="FF9E1D"/>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512770"/>
            <a:ext cx="8229600"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1544" y="374900"/>
            <a:ext cx="7016195" cy="1143000"/>
          </a:xfrm>
        </p:spPr>
        <p:txBody>
          <a:bodyPr>
            <a:normAutofit/>
          </a:bodyPr>
          <a:lstStyle>
            <a:lvl1pPr algn="l">
              <a:defRPr sz="3600">
                <a:solidFill>
                  <a:srgbClr val="FF9E1D"/>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31545" y="1544098"/>
            <a:ext cx="7016195" cy="4275740"/>
          </a:xfrm>
        </p:spPr>
        <p:txBody>
          <a:bodyPr/>
          <a:lstStyle>
            <a:lvl1pPr>
              <a:defRPr sz="28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217065"/>
            <a:ext cx="8229600" cy="1143000"/>
          </a:xfrm>
        </p:spPr>
        <p:txBody>
          <a:bodyPr>
            <a:normAutofit/>
          </a:bodyPr>
          <a:lstStyle>
            <a:lvl1pPr algn="l">
              <a:defRPr sz="3600">
                <a:solidFill>
                  <a:srgbClr val="FF9E1D"/>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2341022"/>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970885"/>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2341022"/>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970885"/>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2/20/2017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2/20/2017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2/20/2017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2/20/2017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enciklopedija.hr/natuknica.aspx?ID=29817" TargetMode="External"/><Relationship Id="rId2" Type="http://schemas.openxmlformats.org/officeDocument/2006/relationships/hyperlink" Target="http://hrvatski-croatian.blogspot.hr/2012/09/narjecja-i-dijalekti-hrvatskoga-jezika.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4375" y="4192525"/>
            <a:ext cx="7772400" cy="859205"/>
          </a:xfrm>
        </p:spPr>
        <p:txBody>
          <a:bodyPr/>
          <a:lstStyle/>
          <a:p>
            <a:r>
              <a:rPr lang="hr-HR" dirty="0" smtClean="0"/>
              <a:t>SUŠIČKI GOVOR</a:t>
            </a:r>
            <a:endParaRPr lang="en-US" dirty="0"/>
          </a:p>
        </p:txBody>
      </p:sp>
      <p:sp>
        <p:nvSpPr>
          <p:cNvPr id="3" name="Subtitle 2"/>
          <p:cNvSpPr>
            <a:spLocks noGrp="1"/>
          </p:cNvSpPr>
          <p:nvPr>
            <p:ph type="subTitle" idx="1"/>
          </p:nvPr>
        </p:nvSpPr>
        <p:spPr>
          <a:xfrm>
            <a:off x="64715" y="4956050"/>
            <a:ext cx="6400800" cy="835455"/>
          </a:xfrm>
        </p:spPr>
        <p:txBody>
          <a:bodyPr>
            <a:normAutofit/>
          </a:bodyPr>
          <a:lstStyle/>
          <a:p>
            <a:pPr algn="just"/>
            <a:r>
              <a:rPr lang="hr-HR" dirty="0" smtClean="0"/>
              <a:t> Izradila: Petra Kalčić, 3.a opća gimnazija</a:t>
            </a:r>
          </a:p>
        </p:txBody>
      </p:sp>
      <p:sp>
        <p:nvSpPr>
          <p:cNvPr id="4" name="TextBox 3"/>
          <p:cNvSpPr txBox="1"/>
          <p:nvPr/>
        </p:nvSpPr>
        <p:spPr>
          <a:xfrm>
            <a:off x="6939490" y="190234"/>
            <a:ext cx="3970330" cy="369332"/>
          </a:xfrm>
          <a:prstGeom prst="rect">
            <a:avLst/>
          </a:prstGeom>
          <a:noFill/>
        </p:spPr>
        <p:txBody>
          <a:bodyPr wrap="square" rtlCol="0">
            <a:spAutoFit/>
          </a:bodyPr>
          <a:lstStyle/>
          <a:p>
            <a:r>
              <a:rPr lang="hr-HR" dirty="0" smtClean="0"/>
              <a:t>Srednja škola Delnice</a:t>
            </a:r>
            <a:endParaRPr lang="hr-HR" dirty="0"/>
          </a:p>
        </p:txBody>
      </p:sp>
      <p:sp>
        <p:nvSpPr>
          <p:cNvPr id="5" name="TextBox 4"/>
          <p:cNvSpPr txBox="1"/>
          <p:nvPr/>
        </p:nvSpPr>
        <p:spPr>
          <a:xfrm>
            <a:off x="7626100" y="6024985"/>
            <a:ext cx="2290575" cy="369332"/>
          </a:xfrm>
          <a:prstGeom prst="rect">
            <a:avLst/>
          </a:prstGeom>
          <a:noFill/>
        </p:spPr>
        <p:txBody>
          <a:bodyPr wrap="square" rtlCol="0">
            <a:spAutoFit/>
          </a:bodyPr>
          <a:lstStyle/>
          <a:p>
            <a:r>
              <a:rPr lang="hr-HR" dirty="0" smtClean="0"/>
              <a:t>21.01.2017</a:t>
            </a:r>
            <a:endParaRPr lang="hr-HR" dirty="0"/>
          </a:p>
        </p:txBody>
      </p:sp>
      <p:sp>
        <p:nvSpPr>
          <p:cNvPr id="6" name="TextBox 5"/>
          <p:cNvSpPr txBox="1"/>
          <p:nvPr/>
        </p:nvSpPr>
        <p:spPr>
          <a:xfrm>
            <a:off x="143555" y="5683262"/>
            <a:ext cx="5497380" cy="523220"/>
          </a:xfrm>
          <a:prstGeom prst="rect">
            <a:avLst/>
          </a:prstGeom>
          <a:noFill/>
        </p:spPr>
        <p:txBody>
          <a:bodyPr wrap="square" rtlCol="0">
            <a:spAutoFit/>
          </a:bodyPr>
          <a:lstStyle/>
          <a:p>
            <a:pPr algn="just"/>
            <a:r>
              <a:rPr lang="hr-HR" sz="2800" dirty="0">
                <a:solidFill>
                  <a:schemeClr val="bg1">
                    <a:lumMod val="85000"/>
                  </a:schemeClr>
                </a:solidFill>
              </a:rPr>
              <a:t>Mentor: Jasminka Lisac, prof.</a:t>
            </a:r>
          </a:p>
        </p:txBody>
      </p:sp>
    </p:spTree>
    <p:extLst>
      <p:ext uri="{BB962C8B-B14F-4D97-AF65-F5344CB8AC3E}">
        <p14:creationId xmlns=""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NARJEČJA</a:t>
            </a:r>
            <a:endParaRPr lang="hr-HR" dirty="0"/>
          </a:p>
        </p:txBody>
      </p:sp>
      <p:sp>
        <p:nvSpPr>
          <p:cNvPr id="3" name="Content Placeholder 2"/>
          <p:cNvSpPr>
            <a:spLocks noGrp="1"/>
          </p:cNvSpPr>
          <p:nvPr>
            <p:ph idx="1"/>
          </p:nvPr>
        </p:nvSpPr>
        <p:spPr/>
        <p:txBody>
          <a:bodyPr>
            <a:normAutofit lnSpcReduction="10000"/>
          </a:bodyPr>
          <a:lstStyle/>
          <a:p>
            <a:r>
              <a:rPr lang="hr-HR" dirty="0"/>
              <a:t>s</a:t>
            </a:r>
            <a:r>
              <a:rPr lang="hr-HR" dirty="0" smtClean="0"/>
              <a:t>u srodna skupina dijalekata</a:t>
            </a:r>
          </a:p>
          <a:p>
            <a:r>
              <a:rPr lang="hr-HR" dirty="0"/>
              <a:t>k</a:t>
            </a:r>
            <a:r>
              <a:rPr lang="hr-HR" dirty="0" smtClean="0"/>
              <a:t>ajkavsko, štokavsko i čakavsko</a:t>
            </a:r>
          </a:p>
          <a:p>
            <a:r>
              <a:rPr lang="hr-HR" dirty="0"/>
              <a:t>Unutar narječja razlikujemo dijalekte, koje uglavnom dijelimo prema refleksu jata: ikavski, ekavski, jekavski, ikavsko-ekavski. </a:t>
            </a:r>
            <a:endParaRPr lang="hr-HR" dirty="0" smtClean="0"/>
          </a:p>
          <a:p>
            <a:r>
              <a:rPr lang="hr-HR" dirty="0" smtClean="0"/>
              <a:t>Unutar </a:t>
            </a:r>
            <a:r>
              <a:rPr lang="hr-HR" dirty="0"/>
              <a:t>dijalekata razlikujemo mjesne govore koji se dijele po </a:t>
            </a:r>
            <a:r>
              <a:rPr lang="hr-HR" dirty="0" smtClean="0"/>
              <a:t>vlastitim </a:t>
            </a:r>
            <a:r>
              <a:rPr lang="hr-HR" dirty="0"/>
              <a:t>osobinama koje posjeduju</a:t>
            </a:r>
            <a:r>
              <a:rPr lang="hr-HR" dirty="0" smtClean="0"/>
              <a:t>.</a:t>
            </a:r>
          </a:p>
          <a:p>
            <a:r>
              <a:rPr lang="hr-HR" dirty="0" smtClean="0"/>
              <a:t>Dijalekti se dijele na idiome (poseban govor nekog mjesta ili grupe ljudi).</a:t>
            </a:r>
          </a:p>
          <a:p>
            <a:endParaRPr lang="hr-HR" dirty="0" smtClean="0"/>
          </a:p>
          <a:p>
            <a:endParaRPr lang="hr-HR" dirty="0"/>
          </a:p>
        </p:txBody>
      </p:sp>
    </p:spTree>
    <p:extLst>
      <p:ext uri="{BB962C8B-B14F-4D97-AF65-F5344CB8AC3E}">
        <p14:creationId xmlns="" xmlns:p14="http://schemas.microsoft.com/office/powerpoint/2010/main" val="511575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7655" y="985720"/>
            <a:ext cx="2290576" cy="990295"/>
          </a:xfrm>
        </p:spPr>
        <p:txBody>
          <a:bodyPr/>
          <a:lstStyle/>
          <a:p>
            <a:r>
              <a:rPr lang="hr-HR" b="1" dirty="0" smtClean="0">
                <a:solidFill>
                  <a:schemeClr val="tx1"/>
                </a:solidFill>
              </a:rPr>
              <a:t>NARJEČJA</a:t>
            </a:r>
            <a:endParaRPr lang="hr-HR" b="1" dirty="0">
              <a:solidFill>
                <a:schemeClr val="tx1"/>
              </a:solidFill>
            </a:endParaRPr>
          </a:p>
        </p:txBody>
      </p:sp>
      <p:cxnSp>
        <p:nvCxnSpPr>
          <p:cNvPr id="5" name="Straight Arrow Connector 4"/>
          <p:cNvCxnSpPr/>
          <p:nvPr/>
        </p:nvCxnSpPr>
        <p:spPr>
          <a:xfrm flipH="1">
            <a:off x="1823310" y="1596540"/>
            <a:ext cx="1221642" cy="45811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Straight Arrow Connector 6"/>
          <p:cNvCxnSpPr>
            <a:endCxn id="14" idx="0"/>
          </p:cNvCxnSpPr>
          <p:nvPr/>
        </p:nvCxnSpPr>
        <p:spPr>
          <a:xfrm>
            <a:off x="4266590" y="1703427"/>
            <a:ext cx="152705" cy="54972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a:off x="5335525" y="1596540"/>
            <a:ext cx="1374345" cy="3950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296260" y="1893820"/>
            <a:ext cx="1832460" cy="523220"/>
          </a:xfrm>
          <a:prstGeom prst="rect">
            <a:avLst/>
          </a:prstGeom>
          <a:noFill/>
        </p:spPr>
        <p:txBody>
          <a:bodyPr wrap="square" rtlCol="0">
            <a:spAutoFit/>
          </a:bodyPr>
          <a:lstStyle/>
          <a:p>
            <a:r>
              <a:rPr lang="hr-HR" sz="2800" dirty="0" smtClean="0"/>
              <a:t>štokavsko</a:t>
            </a:r>
            <a:endParaRPr lang="hr-HR" dirty="0"/>
          </a:p>
        </p:txBody>
      </p:sp>
      <p:sp>
        <p:nvSpPr>
          <p:cNvPr id="14" name="TextBox 13"/>
          <p:cNvSpPr txBox="1"/>
          <p:nvPr/>
        </p:nvSpPr>
        <p:spPr>
          <a:xfrm>
            <a:off x="3655770" y="2253154"/>
            <a:ext cx="1527050" cy="461665"/>
          </a:xfrm>
          <a:prstGeom prst="rect">
            <a:avLst/>
          </a:prstGeom>
          <a:noFill/>
        </p:spPr>
        <p:txBody>
          <a:bodyPr wrap="square" rtlCol="0">
            <a:spAutoFit/>
          </a:bodyPr>
          <a:lstStyle/>
          <a:p>
            <a:r>
              <a:rPr lang="hr-HR" sz="2400" dirty="0" smtClean="0">
                <a:solidFill>
                  <a:srgbClr val="FF0000"/>
                </a:solidFill>
              </a:rPr>
              <a:t>kajkavsko</a:t>
            </a:r>
            <a:endParaRPr lang="hr-HR" dirty="0">
              <a:solidFill>
                <a:srgbClr val="FF0000"/>
              </a:solidFill>
            </a:endParaRPr>
          </a:p>
        </p:txBody>
      </p:sp>
      <p:sp>
        <p:nvSpPr>
          <p:cNvPr id="16" name="TextBox 15"/>
          <p:cNvSpPr txBox="1"/>
          <p:nvPr/>
        </p:nvSpPr>
        <p:spPr>
          <a:xfrm>
            <a:off x="6557163" y="1991544"/>
            <a:ext cx="1679755" cy="523220"/>
          </a:xfrm>
          <a:prstGeom prst="rect">
            <a:avLst/>
          </a:prstGeom>
          <a:noFill/>
        </p:spPr>
        <p:txBody>
          <a:bodyPr wrap="square" rtlCol="0">
            <a:spAutoFit/>
          </a:bodyPr>
          <a:lstStyle/>
          <a:p>
            <a:r>
              <a:rPr lang="hr-HR" sz="2800" dirty="0" smtClean="0"/>
              <a:t>čakavsko</a:t>
            </a:r>
            <a:endParaRPr lang="hr-HR" sz="2800" dirty="0"/>
          </a:p>
        </p:txBody>
      </p:sp>
      <p:sp>
        <p:nvSpPr>
          <p:cNvPr id="20" name="TextBox 19"/>
          <p:cNvSpPr txBox="1"/>
          <p:nvPr/>
        </p:nvSpPr>
        <p:spPr>
          <a:xfrm>
            <a:off x="0" y="2936454"/>
            <a:ext cx="1450697" cy="923330"/>
          </a:xfrm>
          <a:prstGeom prst="rect">
            <a:avLst/>
          </a:prstGeom>
          <a:noFill/>
        </p:spPr>
        <p:txBody>
          <a:bodyPr wrap="square" rtlCol="0">
            <a:spAutoFit/>
          </a:bodyPr>
          <a:lstStyle/>
          <a:p>
            <a:r>
              <a:rPr lang="hr-HR" dirty="0"/>
              <a:t>z</a:t>
            </a:r>
            <a:r>
              <a:rPr lang="hr-HR" dirty="0" smtClean="0"/>
              <a:t>agorsko-</a:t>
            </a:r>
          </a:p>
          <a:p>
            <a:r>
              <a:rPr lang="hr-HR" dirty="0" smtClean="0"/>
              <a:t>međimurski </a:t>
            </a:r>
          </a:p>
          <a:p>
            <a:r>
              <a:rPr lang="hr-HR" dirty="0" smtClean="0"/>
              <a:t>tip</a:t>
            </a:r>
            <a:endParaRPr lang="hr-HR" dirty="0"/>
          </a:p>
        </p:txBody>
      </p:sp>
      <p:sp>
        <p:nvSpPr>
          <p:cNvPr id="21" name="TextBox 20"/>
          <p:cNvSpPr txBox="1"/>
          <p:nvPr/>
        </p:nvSpPr>
        <p:spPr>
          <a:xfrm>
            <a:off x="1517900" y="2956677"/>
            <a:ext cx="1374345" cy="646331"/>
          </a:xfrm>
          <a:prstGeom prst="rect">
            <a:avLst/>
          </a:prstGeom>
          <a:noFill/>
        </p:spPr>
        <p:txBody>
          <a:bodyPr wrap="square" rtlCol="0">
            <a:spAutoFit/>
          </a:bodyPr>
          <a:lstStyle/>
          <a:p>
            <a:r>
              <a:rPr lang="hr-HR" dirty="0"/>
              <a:t>t</a:t>
            </a:r>
            <a:r>
              <a:rPr lang="hr-HR" dirty="0" smtClean="0"/>
              <a:t>uropoljsko-</a:t>
            </a:r>
          </a:p>
          <a:p>
            <a:r>
              <a:rPr lang="hr-HR" dirty="0"/>
              <a:t>p</a:t>
            </a:r>
            <a:r>
              <a:rPr lang="hr-HR" dirty="0" smtClean="0"/>
              <a:t>osavski tip</a:t>
            </a:r>
            <a:endParaRPr lang="hr-HR" dirty="0"/>
          </a:p>
        </p:txBody>
      </p:sp>
      <p:sp>
        <p:nvSpPr>
          <p:cNvPr id="23" name="TextBox 22"/>
          <p:cNvSpPr txBox="1"/>
          <p:nvPr/>
        </p:nvSpPr>
        <p:spPr>
          <a:xfrm>
            <a:off x="7409690" y="3074954"/>
            <a:ext cx="1679755" cy="646331"/>
          </a:xfrm>
          <a:prstGeom prst="rect">
            <a:avLst/>
          </a:prstGeom>
          <a:noFill/>
        </p:spPr>
        <p:txBody>
          <a:bodyPr wrap="square" rtlCol="0">
            <a:spAutoFit/>
          </a:bodyPr>
          <a:lstStyle/>
          <a:p>
            <a:r>
              <a:rPr lang="hr-HR" dirty="0"/>
              <a:t>k</a:t>
            </a:r>
            <a:r>
              <a:rPr lang="hr-HR" dirty="0" smtClean="0"/>
              <a:t>riževačko-posavski tip</a:t>
            </a:r>
            <a:endParaRPr lang="hr-HR" dirty="0"/>
          </a:p>
        </p:txBody>
      </p:sp>
      <p:sp>
        <p:nvSpPr>
          <p:cNvPr id="24" name="TextBox 23"/>
          <p:cNvSpPr txBox="1"/>
          <p:nvPr/>
        </p:nvSpPr>
        <p:spPr>
          <a:xfrm>
            <a:off x="4531055" y="3095177"/>
            <a:ext cx="1374345" cy="369332"/>
          </a:xfrm>
          <a:prstGeom prst="rect">
            <a:avLst/>
          </a:prstGeom>
          <a:noFill/>
        </p:spPr>
        <p:txBody>
          <a:bodyPr wrap="square" rtlCol="0">
            <a:spAutoFit/>
          </a:bodyPr>
          <a:lstStyle/>
          <a:p>
            <a:r>
              <a:rPr lang="hr-HR" dirty="0" smtClean="0"/>
              <a:t>prigorski tip</a:t>
            </a:r>
            <a:endParaRPr lang="hr-HR" dirty="0"/>
          </a:p>
        </p:txBody>
      </p:sp>
      <p:sp>
        <p:nvSpPr>
          <p:cNvPr id="25" name="TextBox 24"/>
          <p:cNvSpPr txBox="1"/>
          <p:nvPr/>
        </p:nvSpPr>
        <p:spPr>
          <a:xfrm>
            <a:off x="5869992" y="3078577"/>
            <a:ext cx="1679756" cy="646331"/>
          </a:xfrm>
          <a:prstGeom prst="rect">
            <a:avLst/>
          </a:prstGeom>
          <a:noFill/>
        </p:spPr>
        <p:txBody>
          <a:bodyPr wrap="square" rtlCol="0">
            <a:spAutoFit/>
          </a:bodyPr>
          <a:lstStyle/>
          <a:p>
            <a:r>
              <a:rPr lang="hr-HR" dirty="0"/>
              <a:t>d</a:t>
            </a:r>
            <a:r>
              <a:rPr lang="hr-HR" dirty="0" smtClean="0"/>
              <a:t>onjosutlanski tip </a:t>
            </a:r>
            <a:endParaRPr lang="hr-HR" dirty="0"/>
          </a:p>
        </p:txBody>
      </p:sp>
      <p:sp>
        <p:nvSpPr>
          <p:cNvPr id="26" name="TextBox 25"/>
          <p:cNvSpPr txBox="1"/>
          <p:nvPr/>
        </p:nvSpPr>
        <p:spPr>
          <a:xfrm>
            <a:off x="3044952" y="3095176"/>
            <a:ext cx="1565227" cy="369332"/>
          </a:xfrm>
          <a:prstGeom prst="rect">
            <a:avLst/>
          </a:prstGeom>
          <a:noFill/>
        </p:spPr>
        <p:txBody>
          <a:bodyPr wrap="square" rtlCol="0">
            <a:spAutoFit/>
          </a:bodyPr>
          <a:lstStyle/>
          <a:p>
            <a:r>
              <a:rPr lang="hr-HR" dirty="0">
                <a:solidFill>
                  <a:srgbClr val="FF0000"/>
                </a:solidFill>
              </a:rPr>
              <a:t>g</a:t>
            </a:r>
            <a:r>
              <a:rPr lang="hr-HR" dirty="0" smtClean="0">
                <a:solidFill>
                  <a:srgbClr val="FF0000"/>
                </a:solidFill>
              </a:rPr>
              <a:t>oranski tip</a:t>
            </a:r>
            <a:endParaRPr lang="hr-HR" dirty="0">
              <a:solidFill>
                <a:srgbClr val="FF0000"/>
              </a:solidFill>
            </a:endParaRPr>
          </a:p>
        </p:txBody>
      </p:sp>
      <p:cxnSp>
        <p:nvCxnSpPr>
          <p:cNvPr id="28" name="Straight Arrow Connector 27"/>
          <p:cNvCxnSpPr/>
          <p:nvPr/>
        </p:nvCxnSpPr>
        <p:spPr>
          <a:xfrm>
            <a:off x="4570780" y="2714819"/>
            <a:ext cx="381762" cy="38035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9" name="Straight Arrow Connector 28"/>
          <p:cNvCxnSpPr>
            <a:endCxn id="26" idx="0"/>
          </p:cNvCxnSpPr>
          <p:nvPr/>
        </p:nvCxnSpPr>
        <p:spPr>
          <a:xfrm>
            <a:off x="3794340" y="2680784"/>
            <a:ext cx="33226" cy="41439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0" name="Straight Arrow Connector 29"/>
          <p:cNvCxnSpPr/>
          <p:nvPr/>
        </p:nvCxnSpPr>
        <p:spPr>
          <a:xfrm>
            <a:off x="4952542" y="2571864"/>
            <a:ext cx="1070155" cy="50309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1" name="Straight Arrow Connector 30"/>
          <p:cNvCxnSpPr/>
          <p:nvPr/>
        </p:nvCxnSpPr>
        <p:spPr>
          <a:xfrm>
            <a:off x="4952542" y="2476669"/>
            <a:ext cx="2597206" cy="59828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2" name="Straight Arrow Connector 31"/>
          <p:cNvCxnSpPr/>
          <p:nvPr/>
        </p:nvCxnSpPr>
        <p:spPr>
          <a:xfrm flipH="1">
            <a:off x="2739540" y="2596607"/>
            <a:ext cx="945795" cy="47834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3" name="Straight Arrow Connector 32"/>
          <p:cNvCxnSpPr>
            <a:stCxn id="14" idx="1"/>
          </p:cNvCxnSpPr>
          <p:nvPr/>
        </p:nvCxnSpPr>
        <p:spPr>
          <a:xfrm flipH="1">
            <a:off x="907080" y="2483987"/>
            <a:ext cx="2748690" cy="47269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41" name="TextBox 40"/>
          <p:cNvSpPr txBox="1"/>
          <p:nvPr/>
        </p:nvSpPr>
        <p:spPr>
          <a:xfrm>
            <a:off x="1146040" y="4160308"/>
            <a:ext cx="1397742" cy="646331"/>
          </a:xfrm>
          <a:prstGeom prst="rect">
            <a:avLst/>
          </a:prstGeom>
          <a:noFill/>
        </p:spPr>
        <p:txBody>
          <a:bodyPr wrap="square" rtlCol="0">
            <a:spAutoFit/>
          </a:bodyPr>
          <a:lstStyle/>
          <a:p>
            <a:r>
              <a:rPr lang="hr-HR" dirty="0"/>
              <a:t>l</a:t>
            </a:r>
            <a:r>
              <a:rPr lang="hr-HR" dirty="0" smtClean="0"/>
              <a:t>ukovdolski tip</a:t>
            </a:r>
            <a:endParaRPr lang="hr-HR" dirty="0"/>
          </a:p>
        </p:txBody>
      </p:sp>
      <p:sp>
        <p:nvSpPr>
          <p:cNvPr id="42" name="TextBox 41"/>
          <p:cNvSpPr txBox="1"/>
          <p:nvPr/>
        </p:nvSpPr>
        <p:spPr>
          <a:xfrm>
            <a:off x="3488610" y="4160307"/>
            <a:ext cx="1297993" cy="646331"/>
          </a:xfrm>
          <a:prstGeom prst="rect">
            <a:avLst/>
          </a:prstGeom>
          <a:noFill/>
        </p:spPr>
        <p:txBody>
          <a:bodyPr wrap="square" rtlCol="0">
            <a:spAutoFit/>
          </a:bodyPr>
          <a:lstStyle/>
          <a:p>
            <a:r>
              <a:rPr lang="hr-HR" dirty="0">
                <a:solidFill>
                  <a:srgbClr val="FF0000"/>
                </a:solidFill>
              </a:rPr>
              <a:t>r</a:t>
            </a:r>
            <a:r>
              <a:rPr lang="hr-HR" dirty="0" smtClean="0">
                <a:solidFill>
                  <a:srgbClr val="FF0000"/>
                </a:solidFill>
              </a:rPr>
              <a:t>avnogorski tip</a:t>
            </a:r>
            <a:endParaRPr lang="hr-HR" dirty="0">
              <a:solidFill>
                <a:srgbClr val="FF0000"/>
              </a:solidFill>
            </a:endParaRPr>
          </a:p>
        </p:txBody>
      </p:sp>
      <p:sp>
        <p:nvSpPr>
          <p:cNvPr id="43" name="TextBox 42"/>
          <p:cNvSpPr txBox="1"/>
          <p:nvPr/>
        </p:nvSpPr>
        <p:spPr>
          <a:xfrm>
            <a:off x="2281425" y="4160308"/>
            <a:ext cx="1813369" cy="369332"/>
          </a:xfrm>
          <a:prstGeom prst="rect">
            <a:avLst/>
          </a:prstGeom>
          <a:noFill/>
        </p:spPr>
        <p:txBody>
          <a:bodyPr wrap="square" rtlCol="0">
            <a:spAutoFit/>
          </a:bodyPr>
          <a:lstStyle/>
          <a:p>
            <a:r>
              <a:rPr lang="hr-HR" dirty="0"/>
              <a:t>b</a:t>
            </a:r>
            <a:r>
              <a:rPr lang="hr-HR" dirty="0" smtClean="0"/>
              <a:t>rodski tip</a:t>
            </a:r>
            <a:endParaRPr lang="hr-HR" dirty="0"/>
          </a:p>
        </p:txBody>
      </p:sp>
      <p:sp>
        <p:nvSpPr>
          <p:cNvPr id="44" name="TextBox 43"/>
          <p:cNvSpPr txBox="1"/>
          <p:nvPr/>
        </p:nvSpPr>
        <p:spPr>
          <a:xfrm>
            <a:off x="-9150" y="4183275"/>
            <a:ext cx="1221640" cy="369332"/>
          </a:xfrm>
          <a:prstGeom prst="rect">
            <a:avLst/>
          </a:prstGeom>
          <a:noFill/>
        </p:spPr>
        <p:txBody>
          <a:bodyPr wrap="square" rtlCol="0">
            <a:spAutoFit/>
          </a:bodyPr>
          <a:lstStyle/>
          <a:p>
            <a:r>
              <a:rPr lang="hr-HR" dirty="0"/>
              <a:t>d</a:t>
            </a:r>
            <a:r>
              <a:rPr lang="hr-HR" dirty="0" smtClean="0"/>
              <a:t>elnički tip</a:t>
            </a:r>
            <a:endParaRPr lang="hr-HR" dirty="0"/>
          </a:p>
        </p:txBody>
      </p:sp>
      <p:sp>
        <p:nvSpPr>
          <p:cNvPr id="45" name="TextBox 44"/>
          <p:cNvSpPr txBox="1"/>
          <p:nvPr/>
        </p:nvSpPr>
        <p:spPr>
          <a:xfrm>
            <a:off x="4755794" y="4160306"/>
            <a:ext cx="1954076" cy="646331"/>
          </a:xfrm>
          <a:prstGeom prst="rect">
            <a:avLst/>
          </a:prstGeom>
          <a:noFill/>
        </p:spPr>
        <p:txBody>
          <a:bodyPr wrap="square" rtlCol="0">
            <a:spAutoFit/>
          </a:bodyPr>
          <a:lstStyle/>
          <a:p>
            <a:r>
              <a:rPr lang="hr-HR" dirty="0"/>
              <a:t>g</a:t>
            </a:r>
            <a:r>
              <a:rPr lang="hr-HR" dirty="0" smtClean="0"/>
              <a:t>erovsko-čabarski tip</a:t>
            </a:r>
            <a:endParaRPr lang="hr-HR" dirty="0"/>
          </a:p>
        </p:txBody>
      </p:sp>
      <p:sp>
        <p:nvSpPr>
          <p:cNvPr id="47" name="TextBox 46"/>
          <p:cNvSpPr txBox="1"/>
          <p:nvPr/>
        </p:nvSpPr>
        <p:spPr>
          <a:xfrm>
            <a:off x="7888335" y="4183275"/>
            <a:ext cx="1397742" cy="646331"/>
          </a:xfrm>
          <a:prstGeom prst="rect">
            <a:avLst/>
          </a:prstGeom>
          <a:noFill/>
        </p:spPr>
        <p:txBody>
          <a:bodyPr wrap="square" rtlCol="0">
            <a:spAutoFit/>
          </a:bodyPr>
          <a:lstStyle/>
          <a:p>
            <a:r>
              <a:rPr lang="hr-HR" dirty="0"/>
              <a:t>p</a:t>
            </a:r>
            <a:r>
              <a:rPr lang="hr-HR" dirty="0" smtClean="0"/>
              <a:t>rezidanski tip</a:t>
            </a:r>
            <a:endParaRPr lang="hr-HR" dirty="0"/>
          </a:p>
        </p:txBody>
      </p:sp>
      <p:sp>
        <p:nvSpPr>
          <p:cNvPr id="48" name="TextBox 47"/>
          <p:cNvSpPr txBox="1"/>
          <p:nvPr/>
        </p:nvSpPr>
        <p:spPr>
          <a:xfrm>
            <a:off x="6646165" y="4090942"/>
            <a:ext cx="2443280" cy="923330"/>
          </a:xfrm>
          <a:prstGeom prst="rect">
            <a:avLst/>
          </a:prstGeom>
          <a:noFill/>
        </p:spPr>
        <p:txBody>
          <a:bodyPr wrap="square" rtlCol="0">
            <a:spAutoFit/>
          </a:bodyPr>
          <a:lstStyle/>
          <a:p>
            <a:r>
              <a:rPr lang="hr-HR" dirty="0" smtClean="0"/>
              <a:t>lokvarsko-</a:t>
            </a:r>
          </a:p>
          <a:p>
            <a:r>
              <a:rPr lang="hr-HR" dirty="0" smtClean="0"/>
              <a:t>fužinarski </a:t>
            </a:r>
          </a:p>
          <a:p>
            <a:r>
              <a:rPr lang="hr-HR" dirty="0" smtClean="0"/>
              <a:t>tip</a:t>
            </a:r>
            <a:endParaRPr lang="hr-HR" dirty="0"/>
          </a:p>
        </p:txBody>
      </p:sp>
      <p:cxnSp>
        <p:nvCxnSpPr>
          <p:cNvPr id="51" name="Straight Arrow Connector 50"/>
          <p:cNvCxnSpPr/>
          <p:nvPr/>
        </p:nvCxnSpPr>
        <p:spPr>
          <a:xfrm flipH="1">
            <a:off x="907080" y="3456301"/>
            <a:ext cx="2137872" cy="77398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3" name="Straight Arrow Connector 52"/>
          <p:cNvCxnSpPr/>
          <p:nvPr/>
        </p:nvCxnSpPr>
        <p:spPr>
          <a:xfrm>
            <a:off x="4228416" y="3318728"/>
            <a:ext cx="3855799" cy="91155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4" name="Straight Arrow Connector 53"/>
          <p:cNvCxnSpPr/>
          <p:nvPr/>
        </p:nvCxnSpPr>
        <p:spPr>
          <a:xfrm flipH="1">
            <a:off x="2205072" y="3435877"/>
            <a:ext cx="973498" cy="79440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5" name="Straight Arrow Connector 54"/>
          <p:cNvCxnSpPr/>
          <p:nvPr/>
        </p:nvCxnSpPr>
        <p:spPr>
          <a:xfrm flipH="1">
            <a:off x="3350360" y="3415875"/>
            <a:ext cx="114531" cy="77665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6" name="Straight Arrow Connector 55"/>
          <p:cNvCxnSpPr/>
          <p:nvPr/>
        </p:nvCxnSpPr>
        <p:spPr>
          <a:xfrm>
            <a:off x="4202885" y="3435877"/>
            <a:ext cx="2443280" cy="79440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7" name="Straight Arrow Connector 56"/>
          <p:cNvCxnSpPr/>
          <p:nvPr/>
        </p:nvCxnSpPr>
        <p:spPr>
          <a:xfrm>
            <a:off x="3993366" y="3421008"/>
            <a:ext cx="851857" cy="7393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8" name="Straight Arrow Connector 57"/>
          <p:cNvCxnSpPr/>
          <p:nvPr/>
        </p:nvCxnSpPr>
        <p:spPr>
          <a:xfrm>
            <a:off x="3827566" y="3456301"/>
            <a:ext cx="114529" cy="69579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68" name="TextBox 67"/>
          <p:cNvSpPr txBox="1"/>
          <p:nvPr/>
        </p:nvSpPr>
        <p:spPr>
          <a:xfrm>
            <a:off x="3579416" y="5341184"/>
            <a:ext cx="1527051" cy="369332"/>
          </a:xfrm>
          <a:prstGeom prst="rect">
            <a:avLst/>
          </a:prstGeom>
          <a:noFill/>
        </p:spPr>
        <p:txBody>
          <a:bodyPr wrap="square" rtlCol="0">
            <a:spAutoFit/>
          </a:bodyPr>
          <a:lstStyle/>
          <a:p>
            <a:r>
              <a:rPr lang="hr-HR" dirty="0" smtClean="0">
                <a:solidFill>
                  <a:srgbClr val="FF0000"/>
                </a:solidFill>
              </a:rPr>
              <a:t>sušički</a:t>
            </a:r>
            <a:endParaRPr lang="hr-HR" dirty="0">
              <a:solidFill>
                <a:srgbClr val="FF0000"/>
              </a:solidFill>
            </a:endParaRPr>
          </a:p>
        </p:txBody>
      </p:sp>
      <p:sp>
        <p:nvSpPr>
          <p:cNvPr id="69" name="TextBox 68"/>
          <p:cNvSpPr txBox="1"/>
          <p:nvPr/>
        </p:nvSpPr>
        <p:spPr>
          <a:xfrm>
            <a:off x="4755794" y="5343412"/>
            <a:ext cx="2137868" cy="369332"/>
          </a:xfrm>
          <a:prstGeom prst="rect">
            <a:avLst/>
          </a:prstGeom>
          <a:noFill/>
        </p:spPr>
        <p:txBody>
          <a:bodyPr wrap="square" rtlCol="0">
            <a:spAutoFit/>
          </a:bodyPr>
          <a:lstStyle/>
          <a:p>
            <a:r>
              <a:rPr lang="hr-HR" dirty="0" smtClean="0"/>
              <a:t>hrvaški</a:t>
            </a:r>
            <a:endParaRPr lang="hr-HR" dirty="0"/>
          </a:p>
        </p:txBody>
      </p:sp>
      <p:sp>
        <p:nvSpPr>
          <p:cNvPr id="70" name="TextBox 69"/>
          <p:cNvSpPr txBox="1"/>
          <p:nvPr/>
        </p:nvSpPr>
        <p:spPr>
          <a:xfrm>
            <a:off x="6175403" y="5312932"/>
            <a:ext cx="2061515" cy="369332"/>
          </a:xfrm>
          <a:prstGeom prst="rect">
            <a:avLst/>
          </a:prstGeom>
          <a:noFill/>
        </p:spPr>
        <p:txBody>
          <a:bodyPr wrap="square" rtlCol="0">
            <a:spAutoFit/>
          </a:bodyPr>
          <a:lstStyle/>
          <a:p>
            <a:r>
              <a:rPr lang="hr-HR" dirty="0" smtClean="0"/>
              <a:t>kupjački</a:t>
            </a:r>
            <a:endParaRPr lang="hr-HR" dirty="0"/>
          </a:p>
        </p:txBody>
      </p:sp>
      <p:sp>
        <p:nvSpPr>
          <p:cNvPr id="71" name="TextBox 70"/>
          <p:cNvSpPr txBox="1"/>
          <p:nvPr/>
        </p:nvSpPr>
        <p:spPr>
          <a:xfrm>
            <a:off x="489657" y="5120522"/>
            <a:ext cx="2249883" cy="369332"/>
          </a:xfrm>
          <a:prstGeom prst="rect">
            <a:avLst/>
          </a:prstGeom>
          <a:noFill/>
        </p:spPr>
        <p:txBody>
          <a:bodyPr wrap="square" rtlCol="0">
            <a:spAutoFit/>
          </a:bodyPr>
          <a:lstStyle/>
          <a:p>
            <a:r>
              <a:rPr lang="hr-HR" dirty="0" smtClean="0"/>
              <a:t>lazarski</a:t>
            </a:r>
            <a:endParaRPr lang="hr-HR" dirty="0"/>
          </a:p>
        </p:txBody>
      </p:sp>
      <p:sp>
        <p:nvSpPr>
          <p:cNvPr id="72" name="TextBox 71"/>
          <p:cNvSpPr txBox="1"/>
          <p:nvPr/>
        </p:nvSpPr>
        <p:spPr>
          <a:xfrm>
            <a:off x="2168446" y="5287887"/>
            <a:ext cx="1665620" cy="369332"/>
          </a:xfrm>
          <a:prstGeom prst="rect">
            <a:avLst/>
          </a:prstGeom>
          <a:noFill/>
        </p:spPr>
        <p:txBody>
          <a:bodyPr wrap="square" rtlCol="0">
            <a:spAutoFit/>
          </a:bodyPr>
          <a:lstStyle/>
          <a:p>
            <a:r>
              <a:rPr lang="hr-HR" dirty="0" smtClean="0"/>
              <a:t>kranjski</a:t>
            </a:r>
            <a:endParaRPr lang="hr-HR" dirty="0"/>
          </a:p>
        </p:txBody>
      </p:sp>
      <p:cxnSp>
        <p:nvCxnSpPr>
          <p:cNvPr id="73" name="Straight Arrow Connector 72"/>
          <p:cNvCxnSpPr/>
          <p:nvPr/>
        </p:nvCxnSpPr>
        <p:spPr>
          <a:xfrm>
            <a:off x="3961178" y="4806637"/>
            <a:ext cx="0" cy="506295"/>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76" name="Straight Arrow Connector 75"/>
          <p:cNvCxnSpPr/>
          <p:nvPr/>
        </p:nvCxnSpPr>
        <p:spPr>
          <a:xfrm>
            <a:off x="4235622" y="4806639"/>
            <a:ext cx="609601" cy="472285"/>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77" name="Straight Arrow Connector 76"/>
          <p:cNvCxnSpPr/>
          <p:nvPr/>
        </p:nvCxnSpPr>
        <p:spPr>
          <a:xfrm>
            <a:off x="4518880" y="4662119"/>
            <a:ext cx="1637435" cy="60171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78" name="Straight Arrow Connector 77"/>
          <p:cNvCxnSpPr>
            <a:endCxn id="72" idx="0"/>
          </p:cNvCxnSpPr>
          <p:nvPr/>
        </p:nvCxnSpPr>
        <p:spPr>
          <a:xfrm flipH="1">
            <a:off x="3001256" y="4829606"/>
            <a:ext cx="578160" cy="458281"/>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79" name="Straight Arrow Connector 78"/>
          <p:cNvCxnSpPr/>
          <p:nvPr/>
        </p:nvCxnSpPr>
        <p:spPr>
          <a:xfrm flipH="1">
            <a:off x="1365195" y="4639150"/>
            <a:ext cx="2142513" cy="624687"/>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 xmlns:p14="http://schemas.microsoft.com/office/powerpoint/2010/main" val="2270517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KAJKAVSKO NARJEČJE</a:t>
            </a:r>
            <a:endParaRPr lang="hr-HR" dirty="0"/>
          </a:p>
        </p:txBody>
      </p:sp>
      <p:sp>
        <p:nvSpPr>
          <p:cNvPr id="3" name="Content Placeholder 2"/>
          <p:cNvSpPr>
            <a:spLocks noGrp="1"/>
          </p:cNvSpPr>
          <p:nvPr>
            <p:ph idx="1"/>
          </p:nvPr>
        </p:nvSpPr>
        <p:spPr>
          <a:xfrm>
            <a:off x="457200" y="2360066"/>
            <a:ext cx="3809390" cy="4071508"/>
          </a:xfrm>
        </p:spPr>
        <p:txBody>
          <a:bodyPr/>
          <a:lstStyle/>
          <a:p>
            <a:r>
              <a:rPr lang="hr-HR" dirty="0" smtClean="0"/>
              <a:t>Upitna zamjenica </a:t>
            </a:r>
            <a:r>
              <a:rPr lang="hr-HR" i="1" dirty="0" smtClean="0"/>
              <a:t>kaj</a:t>
            </a:r>
          </a:p>
          <a:p>
            <a:r>
              <a:rPr lang="hr-HR" dirty="0" smtClean="0"/>
              <a:t>Značajke </a:t>
            </a:r>
            <a:r>
              <a:rPr lang="hr-HR" dirty="0"/>
              <a:t>kajkavskoga: otvorenost, zatvorenost i diftongacija samoglasnika u mnogim mjesnim govorima.</a:t>
            </a:r>
            <a:endParaRPr lang="hr-HR" dirty="0" smtClean="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502405" y="2078225"/>
            <a:ext cx="4533407" cy="4641560"/>
          </a:xfrm>
          <a:prstGeom prst="rect">
            <a:avLst/>
          </a:prstGeom>
        </p:spPr>
      </p:pic>
    </p:spTree>
    <p:extLst>
      <p:ext uri="{BB962C8B-B14F-4D97-AF65-F5344CB8AC3E}">
        <p14:creationId xmlns="" xmlns:p14="http://schemas.microsoft.com/office/powerpoint/2010/main" val="1896634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SUŠIČKI DIJALEKT</a:t>
            </a:r>
            <a:endParaRPr lang="hr-HR" dirty="0"/>
          </a:p>
        </p:txBody>
      </p:sp>
      <p:sp>
        <p:nvSpPr>
          <p:cNvPr id="3" name="Content Placeholder 2"/>
          <p:cNvSpPr>
            <a:spLocks noGrp="1"/>
          </p:cNvSpPr>
          <p:nvPr>
            <p:ph idx="1"/>
          </p:nvPr>
        </p:nvSpPr>
        <p:spPr/>
        <p:txBody>
          <a:bodyPr/>
          <a:lstStyle/>
          <a:p>
            <a:r>
              <a:rPr lang="hr-HR" dirty="0" smtClean="0"/>
              <a:t>Dijalekt je govor u nekom mjestu.</a:t>
            </a:r>
          </a:p>
          <a:p>
            <a:r>
              <a:rPr lang="hr-HR" dirty="0" smtClean="0"/>
              <a:t>Ima različita morfološka, fonološka i riječnička obilježja kojima se odvaja od standardnoga jezika.</a:t>
            </a:r>
          </a:p>
          <a:p>
            <a:r>
              <a:rPr lang="hr-HR" dirty="0"/>
              <a:t>s</a:t>
            </a:r>
            <a:r>
              <a:rPr lang="hr-HR" dirty="0" smtClean="0"/>
              <a:t>amoglasnici</a:t>
            </a:r>
            <a:r>
              <a:rPr lang="hr-HR" dirty="0"/>
              <a:t>: </a:t>
            </a:r>
            <a:r>
              <a:rPr lang="hr-HR" dirty="0" smtClean="0"/>
              <a:t>a, ậ, </a:t>
            </a:r>
            <a:r>
              <a:rPr lang="hr-HR" dirty="0"/>
              <a:t>e, </a:t>
            </a:r>
            <a:r>
              <a:rPr lang="hr-HR" dirty="0" smtClean="0"/>
              <a:t>ệ, i, </a:t>
            </a:r>
            <a:r>
              <a:rPr lang="hr-HR" dirty="0"/>
              <a:t>o, </a:t>
            </a:r>
            <a:r>
              <a:rPr lang="hr-HR" dirty="0" smtClean="0"/>
              <a:t>ộ, u</a:t>
            </a:r>
          </a:p>
          <a:p>
            <a:r>
              <a:rPr lang="hr-HR" dirty="0" smtClean="0"/>
              <a:t>mậčk</a:t>
            </a:r>
            <a:r>
              <a:rPr lang="hr-HR" dirty="0"/>
              <a:t>, jậpka, pậda, </a:t>
            </a:r>
            <a:r>
              <a:rPr lang="hr-HR" dirty="0" smtClean="0"/>
              <a:t>prậsc </a:t>
            </a:r>
          </a:p>
          <a:p>
            <a:r>
              <a:rPr lang="hr-HR" dirty="0" smtClean="0"/>
              <a:t>žvệt</a:t>
            </a:r>
            <a:r>
              <a:rPr lang="hr-HR" dirty="0"/>
              <a:t>, jemệt, </a:t>
            </a:r>
            <a:r>
              <a:rPr lang="hr-HR" dirty="0" smtClean="0"/>
              <a:t>paệst</a:t>
            </a:r>
            <a:r>
              <a:rPr lang="hr-HR" dirty="0"/>
              <a:t>, </a:t>
            </a:r>
            <a:r>
              <a:rPr lang="hr-HR" dirty="0" smtClean="0"/>
              <a:t>črệšna</a:t>
            </a:r>
          </a:p>
          <a:p>
            <a:r>
              <a:rPr lang="hr-HR" dirty="0"/>
              <a:t>rộža, </a:t>
            </a:r>
            <a:r>
              <a:rPr lang="hr-HR" dirty="0" smtClean="0"/>
              <a:t>nộs</a:t>
            </a:r>
            <a:r>
              <a:rPr lang="hr-HR" dirty="0"/>
              <a:t>, </a:t>
            </a:r>
            <a:r>
              <a:rPr lang="hr-HR" dirty="0" smtClean="0"/>
              <a:t>dộhtar</a:t>
            </a:r>
            <a:r>
              <a:rPr lang="hr-HR" dirty="0"/>
              <a:t>, </a:t>
            </a:r>
            <a:r>
              <a:rPr lang="hr-HR" dirty="0" smtClean="0"/>
              <a:t>šộla</a:t>
            </a:r>
          </a:p>
          <a:p>
            <a:endParaRPr lang="hr-HR" dirty="0" smtClean="0"/>
          </a:p>
          <a:p>
            <a:endParaRPr lang="hr-HR" dirty="0" smtClean="0"/>
          </a:p>
          <a:p>
            <a:endParaRPr lang="hr-HR" dirty="0" smtClean="0"/>
          </a:p>
          <a:p>
            <a:endParaRPr lang="hr-HR" dirty="0" smtClean="0"/>
          </a:p>
          <a:p>
            <a:endParaRPr lang="hr-HR" dirty="0"/>
          </a:p>
        </p:txBody>
      </p:sp>
    </p:spTree>
    <p:extLst>
      <p:ext uri="{BB962C8B-B14F-4D97-AF65-F5344CB8AC3E}">
        <p14:creationId xmlns="" xmlns:p14="http://schemas.microsoft.com/office/powerpoint/2010/main" val="3885630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JEZIČNE ZNAČAJKE SUŠIČKOG DIJALEKTA</a:t>
            </a:r>
            <a:endParaRPr lang="hr-HR" dirty="0"/>
          </a:p>
        </p:txBody>
      </p:sp>
      <p:sp>
        <p:nvSpPr>
          <p:cNvPr id="3" name="Content Placeholder 2"/>
          <p:cNvSpPr>
            <a:spLocks noGrp="1"/>
          </p:cNvSpPr>
          <p:nvPr>
            <p:ph idx="1"/>
          </p:nvPr>
        </p:nvSpPr>
        <p:spPr/>
        <p:txBody>
          <a:bodyPr/>
          <a:lstStyle/>
          <a:p>
            <a:pPr marL="514350" indent="-514350">
              <a:buFont typeface="+mj-lt"/>
              <a:buAutoNum type="arabicPeriod"/>
            </a:pPr>
            <a:r>
              <a:rPr lang="hr-HR" dirty="0" smtClean="0"/>
              <a:t>sekvencija </a:t>
            </a:r>
            <a:r>
              <a:rPr lang="hr-HR" i="1" dirty="0" smtClean="0"/>
              <a:t>rj </a:t>
            </a:r>
            <a:r>
              <a:rPr lang="hr-HR" dirty="0" smtClean="0"/>
              <a:t>kao palatalnog </a:t>
            </a:r>
            <a:r>
              <a:rPr lang="hr-HR" i="1" dirty="0" smtClean="0"/>
              <a:t>r </a:t>
            </a:r>
            <a:r>
              <a:rPr lang="hr-HR" dirty="0"/>
              <a:t>(pệrjệ)</a:t>
            </a:r>
            <a:endParaRPr lang="hr-HR" i="1" dirty="0" smtClean="0"/>
          </a:p>
          <a:p>
            <a:pPr marL="514350" indent="-514350">
              <a:buFont typeface="+mj-lt"/>
              <a:buAutoNum type="arabicPeriod"/>
            </a:pPr>
            <a:r>
              <a:rPr lang="hr-HR" dirty="0" smtClean="0"/>
              <a:t>povećan broj samoglasnika (8)</a:t>
            </a:r>
          </a:p>
          <a:p>
            <a:pPr marL="514350" indent="-514350">
              <a:buFont typeface="+mj-lt"/>
              <a:buAutoNum type="arabicPeriod"/>
            </a:pPr>
            <a:r>
              <a:rPr lang="hr-HR" dirty="0"/>
              <a:t>z</a:t>
            </a:r>
            <a:r>
              <a:rPr lang="hr-HR" dirty="0" smtClean="0"/>
              <a:t>amjenica </a:t>
            </a:r>
            <a:r>
              <a:rPr lang="hr-HR" i="1" dirty="0" smtClean="0"/>
              <a:t>kaj </a:t>
            </a:r>
          </a:p>
          <a:p>
            <a:pPr marL="514350" indent="-514350">
              <a:buFont typeface="+mj-lt"/>
              <a:buAutoNum type="arabicPeriod"/>
            </a:pPr>
            <a:r>
              <a:rPr lang="hr-HR" dirty="0"/>
              <a:t>g</a:t>
            </a:r>
            <a:r>
              <a:rPr lang="hr-HR" dirty="0" smtClean="0"/>
              <a:t>ubljenje posebnosti vokativa jednine (Ivan, Josip)</a:t>
            </a:r>
          </a:p>
          <a:p>
            <a:pPr marL="514350" indent="-514350">
              <a:buFont typeface="+mj-lt"/>
              <a:buAutoNum type="arabicPeriod"/>
            </a:pPr>
            <a:r>
              <a:rPr lang="hr-HR" dirty="0" smtClean="0"/>
              <a:t>jedan oblik za tvorbu oba futura (bom pršla)</a:t>
            </a:r>
            <a:endParaRPr lang="hr-HR" i="1" dirty="0" smtClean="0"/>
          </a:p>
          <a:p>
            <a:pPr marL="514350" indent="-514350">
              <a:buFont typeface="+mj-lt"/>
              <a:buAutoNum type="arabicPeriod"/>
            </a:pPr>
            <a:r>
              <a:rPr lang="hr-HR" dirty="0"/>
              <a:t>k</a:t>
            </a:r>
            <a:r>
              <a:rPr lang="hr-HR" dirty="0" smtClean="0"/>
              <a:t>onsonantske skupine: </a:t>
            </a:r>
            <a:r>
              <a:rPr lang="hr-HR" i="1" dirty="0" smtClean="0"/>
              <a:t>čr, št, šp,šk,us </a:t>
            </a:r>
            <a:r>
              <a:rPr lang="hr-HR" dirty="0" smtClean="0"/>
              <a:t>(črou</a:t>
            </a:r>
            <a:r>
              <a:rPr lang="hr-HR" dirty="0"/>
              <a:t>, </a:t>
            </a:r>
            <a:r>
              <a:rPr lang="hr-HR" dirty="0" smtClean="0"/>
              <a:t>štậla, šporhet, škuru, usậk)</a:t>
            </a:r>
            <a:endParaRPr lang="hr-HR" i="1" dirty="0"/>
          </a:p>
        </p:txBody>
      </p:sp>
    </p:spTree>
    <p:extLst>
      <p:ext uri="{BB962C8B-B14F-4D97-AF65-F5344CB8AC3E}">
        <p14:creationId xmlns="" xmlns:p14="http://schemas.microsoft.com/office/powerpoint/2010/main" val="2316385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GOVORNICI</a:t>
            </a:r>
            <a:endParaRPr lang="hr-HR" dirty="0"/>
          </a:p>
        </p:txBody>
      </p:sp>
      <p:sp>
        <p:nvSpPr>
          <p:cNvPr id="3" name="Content Placeholder 2"/>
          <p:cNvSpPr>
            <a:spLocks noGrp="1"/>
          </p:cNvSpPr>
          <p:nvPr>
            <p:ph idx="1"/>
          </p:nvPr>
        </p:nvSpPr>
        <p:spPr/>
        <p:txBody>
          <a:bodyPr/>
          <a:lstStyle/>
          <a:p>
            <a:r>
              <a:rPr lang="hr-HR" dirty="0" smtClean="0"/>
              <a:t>Prema popisu stanovništva kojeg provodi moja obitelj na Staroj Sušici stanuje 233 stanovnika od kojih samo 164 govori sušičkim dijalektom.</a:t>
            </a:r>
          </a:p>
          <a:p>
            <a:r>
              <a:rPr lang="hr-HR" dirty="0" smtClean="0"/>
              <a:t>Prema dobi više od 50% stanovnika starije je od 60 godina i od tih ljudi većina govori dijalektom (izuzeci su ljudi koji su se doselili zbog udaje). </a:t>
            </a:r>
          </a:p>
          <a:p>
            <a:r>
              <a:rPr lang="hr-HR" dirty="0" smtClean="0"/>
              <a:t>Do 20 godina starosti samo 9 ljudi govori sušičkim. </a:t>
            </a:r>
          </a:p>
          <a:p>
            <a:endParaRPr lang="hr-HR" dirty="0" smtClean="0"/>
          </a:p>
        </p:txBody>
      </p:sp>
    </p:spTree>
    <p:extLst>
      <p:ext uri="{BB962C8B-B14F-4D97-AF65-F5344CB8AC3E}">
        <p14:creationId xmlns="" xmlns:p14="http://schemas.microsoft.com/office/powerpoint/2010/main" val="11202093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Stanovništvo</a:t>
            </a:r>
            <a:endParaRPr lang="hr-HR" dirty="0"/>
          </a:p>
        </p:txBody>
      </p:sp>
      <p:sp>
        <p:nvSpPr>
          <p:cNvPr id="5" name="TextBox 4"/>
          <p:cNvSpPr txBox="1"/>
          <p:nvPr/>
        </p:nvSpPr>
        <p:spPr>
          <a:xfrm>
            <a:off x="296260" y="2360065"/>
            <a:ext cx="3054100" cy="1754326"/>
          </a:xfrm>
          <a:prstGeom prst="rect">
            <a:avLst/>
          </a:prstGeom>
          <a:noFill/>
        </p:spPr>
        <p:txBody>
          <a:bodyPr wrap="square" rtlCol="0">
            <a:spAutoFit/>
          </a:bodyPr>
          <a:lstStyle/>
          <a:p>
            <a:r>
              <a:rPr lang="hr-HR" dirty="0" smtClean="0"/>
              <a:t>Od ukupno 233 stanovnika sušičkim govori samo njih 164.</a:t>
            </a:r>
          </a:p>
          <a:p>
            <a:endParaRPr lang="hr-HR" dirty="0"/>
          </a:p>
          <a:p>
            <a:r>
              <a:rPr lang="hr-HR" dirty="0" smtClean="0"/>
              <a:t>Do 20 godina starosti sušičkim govori samo 9 osoba, što je vrlo malo.</a:t>
            </a: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3169707033"/>
              </p:ext>
            </p:extLst>
          </p:nvPr>
        </p:nvGraphicFramePr>
        <p:xfrm>
          <a:off x="3503066" y="2360065"/>
          <a:ext cx="5183734" cy="40708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3565405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hr-HR" dirty="0" smtClean="0"/>
              <a:t>Stariji ljudi govore sušičkim dijalektom, dok mlađi uopće ne govore jer ih roditelji NE ŽELE učiti govoriti.</a:t>
            </a:r>
          </a:p>
          <a:p>
            <a:r>
              <a:rPr lang="hr-HR" dirty="0" smtClean="0"/>
              <a:t>Za dvadesetak godina sušički bi mogao izumrijeti jer nema govornika. </a:t>
            </a:r>
          </a:p>
          <a:p>
            <a:r>
              <a:rPr lang="hr-HR" dirty="0" smtClean="0"/>
              <a:t>Pozitivno je to da postoje ljudi koji uče svoju djecu govoriti dijalektom te da ljudi pišu tekstove i pjesme na djalektu.</a:t>
            </a:r>
          </a:p>
        </p:txBody>
      </p:sp>
    </p:spTree>
    <p:extLst>
      <p:ext uri="{BB962C8B-B14F-4D97-AF65-F5344CB8AC3E}">
        <p14:creationId xmlns="" xmlns:p14="http://schemas.microsoft.com/office/powerpoint/2010/main" val="33755362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55" y="222195"/>
            <a:ext cx="8229600" cy="1143000"/>
          </a:xfrm>
        </p:spPr>
        <p:txBody>
          <a:bodyPr/>
          <a:lstStyle/>
          <a:p>
            <a:r>
              <a:rPr lang="hr-HR" b="1" dirty="0" smtClean="0">
                <a:solidFill>
                  <a:srgbClr val="FF0000"/>
                </a:solidFill>
              </a:rPr>
              <a:t>DIJAGRAM TOKA 1</a:t>
            </a:r>
            <a:endParaRPr lang="hr-HR" b="1" dirty="0">
              <a:solidFill>
                <a:srgbClr val="FF00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601670" y="1138425"/>
            <a:ext cx="7940660" cy="5500478"/>
          </a:xfrm>
        </p:spPr>
      </p:pic>
    </p:spTree>
    <p:extLst>
      <p:ext uri="{BB962C8B-B14F-4D97-AF65-F5344CB8AC3E}">
        <p14:creationId xmlns="" xmlns:p14="http://schemas.microsoft.com/office/powerpoint/2010/main" val="27746970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65" y="1443835"/>
            <a:ext cx="8551480" cy="5039265"/>
          </a:xfrm>
        </p:spPr>
        <p:txBody>
          <a:bodyPr>
            <a:normAutofit fontScale="92500" lnSpcReduction="10000"/>
          </a:bodyPr>
          <a:lstStyle/>
          <a:p>
            <a:r>
              <a:rPr lang="hr-HR" dirty="0" smtClean="0"/>
              <a:t>Sušički je zanimljiv i nije težak za naučiti, no pomalo izumire jer postoji velika nezainteresiranost mladih ljudi kojima je potrebna samo volja i želja.</a:t>
            </a:r>
          </a:p>
          <a:p>
            <a:r>
              <a:rPr lang="hr-HR" dirty="0" smtClean="0"/>
              <a:t>Kada bi imali volju i želju jezik ne bi izumro i porastao bi broj govornika bez obzira na spol i na dob.</a:t>
            </a:r>
          </a:p>
          <a:p>
            <a:r>
              <a:rPr lang="hr-HR" dirty="0" smtClean="0"/>
              <a:t>Tada bi govornici mogli objaviti rječniki ili zbirku pjesama te bi ga nakon nekog vremena zaštitili od izumiranja.</a:t>
            </a:r>
          </a:p>
          <a:p>
            <a:r>
              <a:rPr lang="hr-HR" dirty="0" smtClean="0"/>
              <a:t>S obzirom da je Stara Sušica malo mjesto trebalo bi zaustaviti iseljavanje mladih ljudi otvaranjem novih radnih mjesta omogućivši im sve uvjete potrebne za život (koje ovdje imaju). </a:t>
            </a:r>
          </a:p>
          <a:p>
            <a:r>
              <a:rPr lang="hr-HR" dirty="0" smtClean="0"/>
              <a:t>Dakle, potrebne su samo dvije stvari, a to su: VOLJA i ŽELJA. </a:t>
            </a:r>
          </a:p>
          <a:p>
            <a:endParaRPr lang="hr-HR" dirty="0"/>
          </a:p>
        </p:txBody>
      </p:sp>
    </p:spTree>
    <p:extLst>
      <p:ext uri="{BB962C8B-B14F-4D97-AF65-F5344CB8AC3E}">
        <p14:creationId xmlns="" xmlns:p14="http://schemas.microsoft.com/office/powerpoint/2010/main" val="1329385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833015"/>
            <a:ext cx="8229600" cy="1143000"/>
          </a:xfrm>
        </p:spPr>
        <p:txBody>
          <a:bodyPr/>
          <a:lstStyle/>
          <a:p>
            <a:r>
              <a:rPr lang="hr-HR" dirty="0" smtClean="0"/>
              <a:t>SADRŽAJ</a:t>
            </a:r>
            <a:endParaRPr lang="hr-HR" dirty="0"/>
          </a:p>
        </p:txBody>
      </p:sp>
      <p:sp>
        <p:nvSpPr>
          <p:cNvPr id="3" name="Content Placeholder 2"/>
          <p:cNvSpPr>
            <a:spLocks noGrp="1"/>
          </p:cNvSpPr>
          <p:nvPr>
            <p:ph idx="1"/>
          </p:nvPr>
        </p:nvSpPr>
        <p:spPr>
          <a:xfrm>
            <a:off x="296260" y="1596540"/>
            <a:ext cx="8229600" cy="4581150"/>
          </a:xfrm>
        </p:spPr>
        <p:txBody>
          <a:bodyPr>
            <a:normAutofit fontScale="25000" lnSpcReduction="20000"/>
          </a:bodyPr>
          <a:lstStyle/>
          <a:p>
            <a:r>
              <a:rPr lang="hr-HR" sz="7200" dirty="0" smtClean="0"/>
              <a:t>Uvod</a:t>
            </a:r>
          </a:p>
          <a:p>
            <a:r>
              <a:rPr lang="hr-HR" sz="7200" dirty="0"/>
              <a:t>Rečeja-raunagarska </a:t>
            </a:r>
            <a:r>
              <a:rPr lang="hr-HR" sz="7200" dirty="0" smtClean="0"/>
              <a:t>rệs</a:t>
            </a:r>
          </a:p>
          <a:p>
            <a:r>
              <a:rPr lang="hr-HR" sz="7200" dirty="0" smtClean="0"/>
              <a:t>Kažu-ravnogorska istina</a:t>
            </a:r>
          </a:p>
          <a:p>
            <a:r>
              <a:rPr lang="hr-HR" sz="7200" dirty="0" smtClean="0"/>
              <a:t>Stara Sušica</a:t>
            </a:r>
          </a:p>
          <a:p>
            <a:r>
              <a:rPr lang="hr-HR" sz="7200" dirty="0" smtClean="0"/>
              <a:t>Povijest Stare Sušice</a:t>
            </a:r>
          </a:p>
          <a:p>
            <a:r>
              <a:rPr lang="hr-HR" sz="7200" dirty="0" smtClean="0"/>
              <a:t>Narječja</a:t>
            </a:r>
          </a:p>
          <a:p>
            <a:r>
              <a:rPr lang="hr-HR" sz="7200" dirty="0" smtClean="0"/>
              <a:t>Kajkavsko narječje</a:t>
            </a:r>
          </a:p>
          <a:p>
            <a:r>
              <a:rPr lang="hr-HR" sz="7200" dirty="0" smtClean="0"/>
              <a:t>Sušički dijalekt</a:t>
            </a:r>
          </a:p>
          <a:p>
            <a:r>
              <a:rPr lang="hr-HR" sz="7200" dirty="0" smtClean="0"/>
              <a:t>Jezične značajke sušičkog dijalekta</a:t>
            </a:r>
          </a:p>
          <a:p>
            <a:r>
              <a:rPr lang="hr-HR" sz="7200" dirty="0" smtClean="0"/>
              <a:t>Govornici</a:t>
            </a:r>
          </a:p>
          <a:p>
            <a:r>
              <a:rPr lang="hr-HR" sz="7200" dirty="0" smtClean="0"/>
              <a:t>Stanovništvo</a:t>
            </a:r>
          </a:p>
          <a:p>
            <a:r>
              <a:rPr lang="hr-HR" sz="7200" dirty="0" smtClean="0"/>
              <a:t>Dijagram toka </a:t>
            </a:r>
          </a:p>
          <a:p>
            <a:r>
              <a:rPr lang="hr-HR" sz="7200" dirty="0" smtClean="0"/>
              <a:t>Dijagram toka-pozitivno</a:t>
            </a:r>
          </a:p>
          <a:p>
            <a:r>
              <a:rPr lang="hr-HR" sz="7200" dirty="0" smtClean="0"/>
              <a:t>Dijagram toka-negativno</a:t>
            </a:r>
          </a:p>
          <a:p>
            <a:r>
              <a:rPr lang="hr-HR" sz="7200" dirty="0" smtClean="0"/>
              <a:t>Pozitivne i negativne strane</a:t>
            </a:r>
          </a:p>
          <a:p>
            <a:r>
              <a:rPr lang="hr-HR" sz="7200" dirty="0" smtClean="0"/>
              <a:t>Kako sušički utječe na okolinu?</a:t>
            </a:r>
          </a:p>
          <a:p>
            <a:r>
              <a:rPr lang="hr-HR" sz="7200" dirty="0" smtClean="0"/>
              <a:t>Zaključak</a:t>
            </a:r>
          </a:p>
          <a:p>
            <a:r>
              <a:rPr lang="hr-HR" sz="7200" dirty="0" smtClean="0"/>
              <a:t>Rješenje problema</a:t>
            </a:r>
          </a:p>
          <a:p>
            <a:r>
              <a:rPr lang="hr-HR" sz="7200" dirty="0" smtClean="0"/>
              <a:t>Literatura</a:t>
            </a:r>
          </a:p>
          <a:p>
            <a:endParaRPr lang="hr-HR" dirty="0" smtClean="0"/>
          </a:p>
          <a:p>
            <a:endParaRPr lang="hr-HR" dirty="0"/>
          </a:p>
        </p:txBody>
      </p:sp>
    </p:spTree>
    <p:extLst>
      <p:ext uri="{BB962C8B-B14F-4D97-AF65-F5344CB8AC3E}">
        <p14:creationId xmlns="" xmlns:p14="http://schemas.microsoft.com/office/powerpoint/2010/main" val="3649033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55" y="222195"/>
            <a:ext cx="8229600" cy="1143000"/>
          </a:xfrm>
        </p:spPr>
        <p:txBody>
          <a:bodyPr/>
          <a:lstStyle/>
          <a:p>
            <a:r>
              <a:rPr lang="hr-HR" b="1" dirty="0" smtClean="0">
                <a:solidFill>
                  <a:srgbClr val="FF0000"/>
                </a:solidFill>
              </a:rPr>
              <a:t>DIJAGRAM TOKA 2-NEGATIVNI UTJECAJI</a:t>
            </a:r>
            <a:endParaRPr lang="hr-HR" b="1" dirty="0">
              <a:solidFill>
                <a:srgbClr val="FF00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48965" y="1188702"/>
            <a:ext cx="8133089" cy="5455323"/>
          </a:xfrm>
        </p:spPr>
      </p:pic>
    </p:spTree>
    <p:extLst>
      <p:ext uri="{BB962C8B-B14F-4D97-AF65-F5344CB8AC3E}">
        <p14:creationId xmlns="" xmlns:p14="http://schemas.microsoft.com/office/powerpoint/2010/main" val="31361425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260" y="1443835"/>
            <a:ext cx="8390540" cy="4987738"/>
          </a:xfrm>
        </p:spPr>
        <p:txBody>
          <a:bodyPr/>
          <a:lstStyle/>
          <a:p>
            <a:r>
              <a:rPr lang="hr-HR" dirty="0" smtClean="0"/>
              <a:t>S obzirom na malen broj stanovnika nestaje i broj govornika, a iseljavanjem mladih i mjesto nestaje isto kao i idiom.</a:t>
            </a:r>
          </a:p>
          <a:p>
            <a:r>
              <a:rPr lang="hr-HR" dirty="0" smtClean="0"/>
              <a:t>Roditelji ne uče djecu i time nestaje govor. Neki ljudi smatraju da im je to nepotrebno, a i sram ih je govoriti.</a:t>
            </a:r>
          </a:p>
          <a:p>
            <a:r>
              <a:rPr lang="hr-HR" dirty="0" smtClean="0"/>
              <a:t>Iseljavanjem mladih koji ne žele živjeti na selu gubi se broj radnih mjesta i zatvaraju se tvornice.</a:t>
            </a:r>
          </a:p>
          <a:p>
            <a:r>
              <a:rPr lang="hr-HR" dirty="0" smtClean="0"/>
              <a:t>Sve ovo uzrokuje postepeno nestajanje sušičkog idioma.</a:t>
            </a:r>
            <a:endParaRPr lang="hr-HR" dirty="0"/>
          </a:p>
        </p:txBody>
      </p:sp>
    </p:spTree>
    <p:extLst>
      <p:ext uri="{BB962C8B-B14F-4D97-AF65-F5344CB8AC3E}">
        <p14:creationId xmlns="" xmlns:p14="http://schemas.microsoft.com/office/powerpoint/2010/main" val="40032492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2195"/>
            <a:ext cx="8229600" cy="1143000"/>
          </a:xfrm>
        </p:spPr>
        <p:txBody>
          <a:bodyPr/>
          <a:lstStyle/>
          <a:p>
            <a:r>
              <a:rPr lang="hr-HR" b="1" dirty="0" smtClean="0">
                <a:solidFill>
                  <a:srgbClr val="FF0000"/>
                </a:solidFill>
              </a:rPr>
              <a:t>DIJAGRAM TOKA 3-POZITIVNI UTJECAJI</a:t>
            </a:r>
            <a:endParaRPr lang="hr-HR" b="1" dirty="0">
              <a:solidFill>
                <a:srgbClr val="FF00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96260" y="1086924"/>
            <a:ext cx="8389624" cy="5721391"/>
          </a:xfrm>
        </p:spPr>
      </p:pic>
    </p:spTree>
    <p:extLst>
      <p:ext uri="{BB962C8B-B14F-4D97-AF65-F5344CB8AC3E}">
        <p14:creationId xmlns="" xmlns:p14="http://schemas.microsoft.com/office/powerpoint/2010/main" val="8129156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260" y="1596540"/>
            <a:ext cx="8390540" cy="4835033"/>
          </a:xfrm>
        </p:spPr>
        <p:txBody>
          <a:bodyPr>
            <a:normAutofit lnSpcReduction="10000"/>
          </a:bodyPr>
          <a:lstStyle/>
          <a:p>
            <a:r>
              <a:rPr lang="hr-HR" dirty="0" smtClean="0"/>
              <a:t>Stariji ljudi govore sušičkim, a on je vrlo zanimljiv zbog toga jer je jedinstven i specifičan. Ne postoji niti jedan idiom koji mu je sličan, osim ravnogorskog, ali smatrajmo da su oni srodni zbog udaljenosti na kojoj se nalazi.</a:t>
            </a:r>
          </a:p>
          <a:p>
            <a:r>
              <a:rPr lang="hr-HR" dirty="0" smtClean="0"/>
              <a:t>Porastom broja stanovnika povećao bi se i broj govornika, a zaštitom idioma govornici bi pisali pjesme i objavljivali knjige čime bi si pronašli posao.</a:t>
            </a:r>
          </a:p>
          <a:p>
            <a:r>
              <a:rPr lang="hr-HR" dirty="0" smtClean="0"/>
              <a:t>Uvođenjem idioma kao predmeta u školi, kako je nekada bilo, povećao bi se broj govornika, a djeci bi to bilo vrlo zanimljivo.</a:t>
            </a:r>
            <a:endParaRPr lang="hr-HR" dirty="0"/>
          </a:p>
        </p:txBody>
      </p:sp>
    </p:spTree>
    <p:extLst>
      <p:ext uri="{BB962C8B-B14F-4D97-AF65-F5344CB8AC3E}">
        <p14:creationId xmlns="" xmlns:p14="http://schemas.microsoft.com/office/powerpoint/2010/main" val="35674008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48965" y="833015"/>
            <a:ext cx="8229600" cy="1143000"/>
          </a:xfrm>
        </p:spPr>
        <p:txBody>
          <a:bodyPr/>
          <a:lstStyle/>
          <a:p>
            <a:r>
              <a:rPr lang="hr-HR" dirty="0" smtClean="0">
                <a:solidFill>
                  <a:srgbClr val="FF0000"/>
                </a:solidFill>
              </a:rPr>
              <a:t>POZITIVNE I NEGATIVNE STRANE</a:t>
            </a:r>
            <a:endParaRPr lang="hr-HR" dirty="0">
              <a:solidFill>
                <a:srgbClr val="FF0000"/>
              </a:solidFill>
            </a:endParaRPr>
          </a:p>
        </p:txBody>
      </p:sp>
      <p:sp>
        <p:nvSpPr>
          <p:cNvPr id="3" name="Rezervirano mjesto sadržaja 2"/>
          <p:cNvSpPr>
            <a:spLocks noGrp="1"/>
          </p:cNvSpPr>
          <p:nvPr>
            <p:ph sz="half" idx="1"/>
          </p:nvPr>
        </p:nvSpPr>
        <p:spPr>
          <a:xfrm>
            <a:off x="448965" y="1901950"/>
            <a:ext cx="4038600" cy="4525963"/>
          </a:xfrm>
        </p:spPr>
        <p:txBody>
          <a:bodyPr/>
          <a:lstStyle/>
          <a:p>
            <a:r>
              <a:rPr lang="hr-HR" dirty="0" smtClean="0"/>
              <a:t>Tradicija</a:t>
            </a:r>
          </a:p>
          <a:p>
            <a:r>
              <a:rPr lang="hr-HR" dirty="0" smtClean="0"/>
              <a:t>Materinji jezik</a:t>
            </a:r>
          </a:p>
          <a:p>
            <a:r>
              <a:rPr lang="hr-HR" dirty="0" smtClean="0"/>
              <a:t>Sačuvati edukacijom mladih</a:t>
            </a:r>
          </a:p>
          <a:p>
            <a:r>
              <a:rPr lang="hr-HR" dirty="0" smtClean="0"/>
              <a:t>Zaštititi</a:t>
            </a:r>
          </a:p>
          <a:p>
            <a:r>
              <a:rPr lang="hr-HR" dirty="0" smtClean="0"/>
              <a:t>Osnovati radionice</a:t>
            </a:r>
          </a:p>
          <a:p>
            <a:r>
              <a:rPr lang="hr-HR" dirty="0" smtClean="0"/>
              <a:t>Razvijati kroz sustav obrazovanja</a:t>
            </a:r>
            <a:endParaRPr lang="hr-HR" dirty="0"/>
          </a:p>
        </p:txBody>
      </p:sp>
      <p:sp>
        <p:nvSpPr>
          <p:cNvPr id="4" name="Rezervirano mjesto sadržaja 3"/>
          <p:cNvSpPr>
            <a:spLocks noGrp="1"/>
          </p:cNvSpPr>
          <p:nvPr>
            <p:ph sz="half" idx="2"/>
          </p:nvPr>
        </p:nvSpPr>
        <p:spPr>
          <a:xfrm>
            <a:off x="4724705" y="1901950"/>
            <a:ext cx="4038600" cy="4525963"/>
          </a:xfrm>
        </p:spPr>
        <p:txBody>
          <a:bodyPr/>
          <a:lstStyle/>
          <a:p>
            <a:r>
              <a:rPr lang="hr-HR" dirty="0" smtClean="0"/>
              <a:t>Nema stanovnika</a:t>
            </a:r>
          </a:p>
          <a:p>
            <a:r>
              <a:rPr lang="hr-HR" dirty="0" smtClean="0"/>
              <a:t>Nije standardni jezik (razlikovati uporabu)</a:t>
            </a:r>
          </a:p>
          <a:p>
            <a:r>
              <a:rPr lang="hr-HR" dirty="0" smtClean="0"/>
              <a:t>Predrasude</a:t>
            </a:r>
          </a:p>
          <a:p>
            <a:r>
              <a:rPr lang="hr-HR" dirty="0" smtClean="0"/>
              <a:t>Nije „cool”</a:t>
            </a:r>
          </a:p>
          <a:p>
            <a:endParaRPr lang="hr-HR" dirty="0" smtClean="0"/>
          </a:p>
          <a:p>
            <a:endParaRPr lang="hr-HR" dirty="0" smtClean="0"/>
          </a:p>
          <a:p>
            <a:endParaRPr lang="hr-HR" dirty="0"/>
          </a:p>
        </p:txBody>
      </p:sp>
    </p:spTree>
    <p:extLst>
      <p:ext uri="{BB962C8B-B14F-4D97-AF65-F5344CB8AC3E}">
        <p14:creationId xmlns="" xmlns:p14="http://schemas.microsoft.com/office/powerpoint/2010/main" val="10607663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KAKO SUŠIČKI UTJEČE NA OKOLINU?</a:t>
            </a:r>
            <a:endParaRPr lang="hr-HR" dirty="0"/>
          </a:p>
        </p:txBody>
      </p:sp>
      <p:sp>
        <p:nvSpPr>
          <p:cNvPr id="3" name="Content Placeholder 2"/>
          <p:cNvSpPr>
            <a:spLocks noGrp="1"/>
          </p:cNvSpPr>
          <p:nvPr>
            <p:ph idx="1"/>
          </p:nvPr>
        </p:nvSpPr>
        <p:spPr/>
        <p:txBody>
          <a:bodyPr/>
          <a:lstStyle/>
          <a:p>
            <a:r>
              <a:rPr lang="hr-HR" dirty="0" smtClean="0"/>
              <a:t>Nastavi li se ovako za dvadesetak godina na Staroj Sušici neće biti govornika. </a:t>
            </a:r>
          </a:p>
          <a:p>
            <a:r>
              <a:rPr lang="hr-HR" dirty="0" smtClean="0"/>
              <a:t>Budući da je više od 50% ljudi starije od 60 godina, neće biti stanovnika. Jezik će izumrijeti isto kao i mjesto.</a:t>
            </a:r>
          </a:p>
          <a:p>
            <a:r>
              <a:rPr lang="hr-HR" dirty="0" smtClean="0"/>
              <a:t>Različitim aktivnostima trebali bismo potaknuti ljude na to da ostanu u rodnome mjestu te da svoju djecu uče govoriti materinjim jezikom.</a:t>
            </a:r>
          </a:p>
          <a:p>
            <a:endParaRPr lang="hr-HR" dirty="0" smtClean="0"/>
          </a:p>
        </p:txBody>
      </p:sp>
    </p:spTree>
    <p:extLst>
      <p:ext uri="{BB962C8B-B14F-4D97-AF65-F5344CB8AC3E}">
        <p14:creationId xmlns="" xmlns:p14="http://schemas.microsoft.com/office/powerpoint/2010/main" val="23755531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dirty="0"/>
          </a:p>
        </p:txBody>
      </p:sp>
      <p:sp>
        <p:nvSpPr>
          <p:cNvPr id="3" name="Content Placeholder 2"/>
          <p:cNvSpPr>
            <a:spLocks noGrp="1"/>
          </p:cNvSpPr>
          <p:nvPr>
            <p:ph idx="1"/>
          </p:nvPr>
        </p:nvSpPr>
        <p:spPr/>
        <p:txBody>
          <a:bodyPr/>
          <a:lstStyle/>
          <a:p>
            <a:r>
              <a:rPr lang="hr-HR" dirty="0" smtClean="0"/>
              <a:t>Sušički jezik je jedinstven i poseban, razlikuje se od ravnogorskog, lazarskog i od svih dijalekata koji pripadaju Općini Ravna Gora. </a:t>
            </a:r>
          </a:p>
          <a:p>
            <a:r>
              <a:rPr lang="hr-HR" dirty="0" smtClean="0"/>
              <a:t>Osobe koje govore dijalektom su bogatije od onih koji govore samo standardnim jezikom.</a:t>
            </a:r>
          </a:p>
          <a:p>
            <a:r>
              <a:rPr lang="hr-HR" i="1" dirty="0"/>
              <a:t>„Quot linguas cales, tot homines vales.”</a:t>
            </a:r>
          </a:p>
          <a:p>
            <a:endParaRPr lang="hr-HR" dirty="0"/>
          </a:p>
        </p:txBody>
      </p:sp>
    </p:spTree>
    <p:extLst>
      <p:ext uri="{BB962C8B-B14F-4D97-AF65-F5344CB8AC3E}">
        <p14:creationId xmlns="" xmlns:p14="http://schemas.microsoft.com/office/powerpoint/2010/main" val="22171661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ZAKLJUČAK</a:t>
            </a:r>
            <a:endParaRPr lang="hr-HR" dirty="0"/>
          </a:p>
        </p:txBody>
      </p:sp>
      <p:sp>
        <p:nvSpPr>
          <p:cNvPr id="3" name="Content Placeholder 2"/>
          <p:cNvSpPr>
            <a:spLocks noGrp="1"/>
          </p:cNvSpPr>
          <p:nvPr>
            <p:ph idx="1"/>
          </p:nvPr>
        </p:nvSpPr>
        <p:spPr/>
        <p:txBody>
          <a:bodyPr>
            <a:normAutofit fontScale="92500" lnSpcReduction="10000"/>
          </a:bodyPr>
          <a:lstStyle/>
          <a:p>
            <a:r>
              <a:rPr lang="hr-HR" dirty="0" smtClean="0"/>
              <a:t>Potrebno je zaustaviti iseljavanje mladih i potaknuti ih na to da govore svojim materinjim jezikom. Najgora stvar je kada ti roditelji govore dijalektom, a tebe uče govoriti standardnim književnim jezikom. </a:t>
            </a:r>
          </a:p>
          <a:p>
            <a:r>
              <a:rPr lang="hr-HR" dirty="0" smtClean="0"/>
              <a:t>Moja baka koja se doselila iz Osojnika zna pričati sušičkim, a moja susjeda čiji roditelji govore </a:t>
            </a:r>
            <a:r>
              <a:rPr lang="hr-HR" dirty="0" err="1" smtClean="0"/>
              <a:t>sušičkim</a:t>
            </a:r>
            <a:r>
              <a:rPr lang="hr-HR" dirty="0" smtClean="0"/>
              <a:t>, govori </a:t>
            </a:r>
            <a:r>
              <a:rPr lang="hr-HR" dirty="0" smtClean="0"/>
              <a:t>standardnim jezikom.</a:t>
            </a:r>
          </a:p>
          <a:p>
            <a:r>
              <a:rPr lang="hr-HR" dirty="0" smtClean="0"/>
              <a:t>Gdje je problem?</a:t>
            </a:r>
            <a:r>
              <a:rPr lang="hr-HR" dirty="0"/>
              <a:t> </a:t>
            </a:r>
            <a:r>
              <a:rPr lang="hr-HR" dirty="0" smtClean="0"/>
              <a:t>Problem je u roditeljima koji ne žele učiti govoriti djecu dijalektom jer misle da im to ne treba u životu, ali sve što </a:t>
            </a:r>
            <a:r>
              <a:rPr lang="hr-HR" dirty="0" smtClean="0"/>
              <a:t>znaš, </a:t>
            </a:r>
            <a:r>
              <a:rPr lang="hr-HR" dirty="0" smtClean="0"/>
              <a:t>dobro ti dođe u životu. </a:t>
            </a:r>
          </a:p>
        </p:txBody>
      </p:sp>
    </p:spTree>
    <p:extLst>
      <p:ext uri="{BB962C8B-B14F-4D97-AF65-F5344CB8AC3E}">
        <p14:creationId xmlns="" xmlns:p14="http://schemas.microsoft.com/office/powerpoint/2010/main" val="8310548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dirty="0"/>
          </a:p>
        </p:txBody>
      </p:sp>
      <p:sp>
        <p:nvSpPr>
          <p:cNvPr id="3" name="Content Placeholder 2"/>
          <p:cNvSpPr>
            <a:spLocks noGrp="1"/>
          </p:cNvSpPr>
          <p:nvPr>
            <p:ph idx="1"/>
          </p:nvPr>
        </p:nvSpPr>
        <p:spPr/>
        <p:txBody>
          <a:bodyPr/>
          <a:lstStyle/>
          <a:p>
            <a:r>
              <a:rPr lang="hr-HR" dirty="0" smtClean="0"/>
              <a:t>Neki ljudi govore da nemaju vremena za to. Ja se pitam kako? Pa zar nije to nešto što se radi usput? Zašto pričati s djetetom književnim kada možeš dijalektom? </a:t>
            </a:r>
          </a:p>
          <a:p>
            <a:r>
              <a:rPr lang="hr-HR" dirty="0" smtClean="0"/>
              <a:t>Najveći problemi su volja i </a:t>
            </a:r>
            <a:r>
              <a:rPr lang="hr-HR" dirty="0" smtClean="0"/>
              <a:t>želja jer, </a:t>
            </a:r>
            <a:r>
              <a:rPr lang="hr-HR" dirty="0" smtClean="0"/>
              <a:t>ako stvarno nešto </a:t>
            </a:r>
            <a:r>
              <a:rPr lang="hr-HR" dirty="0" smtClean="0"/>
              <a:t>želiš, </a:t>
            </a:r>
            <a:r>
              <a:rPr lang="hr-HR" dirty="0" smtClean="0"/>
              <a:t>to ćeš i napraviti. Za mene je vrlo bitno da niti jedan jezik i dijalekt ne izumre i zato govorim sušičkim i ponosim se time. </a:t>
            </a:r>
            <a:endParaRPr lang="hr-HR" dirty="0"/>
          </a:p>
        </p:txBody>
      </p:sp>
    </p:spTree>
    <p:extLst>
      <p:ext uri="{BB962C8B-B14F-4D97-AF65-F5344CB8AC3E}">
        <p14:creationId xmlns="" xmlns:p14="http://schemas.microsoft.com/office/powerpoint/2010/main" val="20285571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RJEŠENJE PROBLEMA</a:t>
            </a:r>
            <a:endParaRPr lang="hr-HR" dirty="0"/>
          </a:p>
        </p:txBody>
      </p:sp>
      <p:sp>
        <p:nvSpPr>
          <p:cNvPr id="3" name="Content Placeholder 2"/>
          <p:cNvSpPr>
            <a:spLocks noGrp="1"/>
          </p:cNvSpPr>
          <p:nvPr>
            <p:ph idx="1"/>
          </p:nvPr>
        </p:nvSpPr>
        <p:spPr>
          <a:xfrm>
            <a:off x="448965" y="2360065"/>
            <a:ext cx="8229600" cy="3918803"/>
          </a:xfrm>
        </p:spPr>
        <p:txBody>
          <a:bodyPr>
            <a:normAutofit fontScale="92500" lnSpcReduction="10000"/>
          </a:bodyPr>
          <a:lstStyle/>
          <a:p>
            <a:r>
              <a:rPr lang="hr-HR" dirty="0" smtClean="0"/>
              <a:t>Svojom vlastitom aktivnošću želim spriječiti nestajanje idima. Nadam se da ću uz pomoć ljudi oko sebe uspjeti u tome. </a:t>
            </a:r>
          </a:p>
          <a:p>
            <a:r>
              <a:rPr lang="hr-HR" dirty="0" smtClean="0"/>
              <a:t>Za</a:t>
            </a:r>
            <a:r>
              <a:rPr lang="hr-HR" dirty="0" smtClean="0"/>
              <a:t> </a:t>
            </a:r>
            <a:r>
              <a:rPr lang="hr-HR" dirty="0" smtClean="0"/>
              <a:t>početak je dovoljno da svi naši potomci govore sušičkim i da se to prenosi s koljena na koljeno. U mojoj obitelji </a:t>
            </a:r>
            <a:r>
              <a:rPr lang="hr-HR" dirty="0" smtClean="0"/>
              <a:t> </a:t>
            </a:r>
            <a:r>
              <a:rPr lang="hr-HR" dirty="0" smtClean="0"/>
              <a:t>je tako, sve generacije govore idiomom. </a:t>
            </a:r>
          </a:p>
          <a:p>
            <a:r>
              <a:rPr lang="hr-HR" dirty="0" smtClean="0"/>
              <a:t>Trebali bismo organizirati udrugu u kojoj bismo omogućili djeci i svima onima koji žele da nauče govoriti. </a:t>
            </a:r>
          </a:p>
          <a:p>
            <a:r>
              <a:rPr lang="hr-HR" dirty="0" smtClean="0"/>
              <a:t>Isto tako bismo trebali organizirati razne radionice na kojima bismo pričali na sušičkom. </a:t>
            </a:r>
            <a:endParaRPr lang="hr-HR" dirty="0"/>
          </a:p>
          <a:p>
            <a:endParaRPr lang="hr-HR" dirty="0"/>
          </a:p>
          <a:p>
            <a:pPr marL="0" indent="0">
              <a:buNone/>
            </a:pPr>
            <a:endParaRPr lang="hr-HR" dirty="0" smtClean="0"/>
          </a:p>
          <a:p>
            <a:endParaRPr lang="hr-HR" dirty="0" smtClean="0"/>
          </a:p>
        </p:txBody>
      </p:sp>
    </p:spTree>
    <p:extLst>
      <p:ext uri="{BB962C8B-B14F-4D97-AF65-F5344CB8AC3E}">
        <p14:creationId xmlns="" xmlns:p14="http://schemas.microsoft.com/office/powerpoint/2010/main" val="329202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985720"/>
            <a:ext cx="8229600" cy="1143000"/>
          </a:xfrm>
        </p:spPr>
        <p:txBody>
          <a:bodyPr/>
          <a:lstStyle/>
          <a:p>
            <a:r>
              <a:rPr lang="hr-HR" dirty="0"/>
              <a:t>REČEJA – </a:t>
            </a:r>
            <a:r>
              <a:rPr lang="hr-HR" dirty="0" smtClean="0"/>
              <a:t>RAUNAGARSKA </a:t>
            </a:r>
            <a:r>
              <a:rPr lang="hr-HR" dirty="0"/>
              <a:t>RỆS</a:t>
            </a:r>
          </a:p>
        </p:txBody>
      </p:sp>
      <p:sp>
        <p:nvSpPr>
          <p:cNvPr id="3" name="Content Placeholder 2"/>
          <p:cNvSpPr>
            <a:spLocks noGrp="1"/>
          </p:cNvSpPr>
          <p:nvPr>
            <p:ph idx="1"/>
          </p:nvPr>
        </p:nvSpPr>
        <p:spPr>
          <a:xfrm>
            <a:off x="143555" y="1901950"/>
            <a:ext cx="8543245" cy="4581150"/>
          </a:xfrm>
        </p:spPr>
        <p:txBody>
          <a:bodyPr>
            <a:noAutofit/>
          </a:bodyPr>
          <a:lstStyle/>
          <a:p>
            <a:r>
              <a:rPr lang="hr-HR" sz="1600" dirty="0" smtClean="0"/>
              <a:t>   </a:t>
            </a:r>
            <a:r>
              <a:rPr lang="vi-VN" sz="1600" dirty="0" smtClean="0">
                <a:latin typeface="Calibri" pitchFamily="34" charset="0"/>
              </a:rPr>
              <a:t>Ajnkret </a:t>
            </a:r>
            <a:r>
              <a:rPr lang="vi-VN" sz="1600" dirty="0">
                <a:latin typeface="Calibri" pitchFamily="34" charset="0"/>
              </a:rPr>
              <a:t>sa ble Anđa i Đurđa, mậti i hči. </a:t>
            </a:r>
            <a:r>
              <a:rPr lang="vi-VN" sz="1600" dirty="0" smtClean="0">
                <a:latin typeface="Calibri" pitchFamily="34" charset="0"/>
              </a:rPr>
              <a:t>Žvệle </a:t>
            </a:r>
            <a:r>
              <a:rPr lang="vi-VN" sz="1600" dirty="0">
                <a:latin typeface="Calibri" pitchFamily="34" charset="0"/>
              </a:rPr>
              <a:t>sa Bogu iza hrpta, tam ki je vavik use pa žnộri i k rộšce cvodeja na usậkmu karậku, a najbel at usega cvode drač. U temu mệstu rệtku pậda doš, aldi se držija kuda im za vrật kậple, kuda sa drek pregriznl. </a:t>
            </a:r>
          </a:p>
          <a:p>
            <a:r>
              <a:rPr lang="vi-VN" sz="1600" dirty="0">
                <a:latin typeface="Calibri" pitchFamily="34" charset="0"/>
              </a:rPr>
              <a:t>     Ne vệm neč a tem dvem žejnskam, al živa rệs je vavik unu kej bậbe rečeja, unu kej mộreš mậčku za rệp abejst. Bậbe ku bậbe, gavộrija ku rastrgani dộhtari, lậžeja i mậžeja, al tộ kej rečeja ni </a:t>
            </a:r>
            <a:r>
              <a:rPr lang="vi-VN" sz="1600" dirty="0" smtClean="0">
                <a:latin typeface="Calibri" pitchFamily="34" charset="0"/>
              </a:rPr>
              <a:t>bes </a:t>
            </a:r>
            <a:r>
              <a:rPr lang="vi-VN" sz="1600" dirty="0">
                <a:latin typeface="Calibri" pitchFamily="34" charset="0"/>
              </a:rPr>
              <a:t>vrậga. I tak te bậbe rečeja da sa te Anđa i Đurđa bedaste ku nộč, da nisa prou pečene, da imaja use i sa, al da je nem za tộ,  zaprou,  use seglih. </a:t>
            </a:r>
          </a:p>
          <a:p>
            <a:r>
              <a:rPr lang="vi-VN" sz="1600" dirty="0">
                <a:latin typeface="Calibri" pitchFamily="34" charset="0"/>
              </a:rPr>
              <a:t>      Tộ mlaj, Đurđa, da se drži ku mila Gera, kuda je Boga za brậda ulavila. Študệra u Rệki rečeja; nebenga neče paglệdat ku ni grintouga prậsca, is usem je na Vi i nekak je drugậčna. Ma blu bộ da nima use doske u glậvi ka se tak visaku </a:t>
            </a:r>
            <a:r>
              <a:rPr lang="vi-VN" sz="1600" dirty="0" smtClean="0">
                <a:latin typeface="Calibri" pitchFamily="34" charset="0"/>
              </a:rPr>
              <a:t>drži</a:t>
            </a:r>
            <a:r>
              <a:rPr lang="vi-VN" sz="1600" dirty="0">
                <a:latin typeface="Calibri" pitchFamily="34" charset="0"/>
              </a:rPr>
              <a:t>! Vavik je sậma ku pustinjậk, glệda il paprệku il ispat ači il u zrậk.</a:t>
            </a:r>
          </a:p>
          <a:p>
            <a:r>
              <a:rPr lang="vi-VN" sz="1600" dirty="0">
                <a:latin typeface="Calibri" pitchFamily="34" charset="0"/>
              </a:rPr>
              <a:t>      Una druga, Anđa…a tậ je še huj! Sej ne rečeja za badava da kri ni vada i da jậpka ne pậda deleč at stậbla. A </a:t>
            </a:r>
            <a:r>
              <a:rPr lang="vi-VN" sz="1600" dirty="0" smtClean="0">
                <a:latin typeface="Calibri" pitchFamily="34" charset="0"/>
              </a:rPr>
              <a:t>kej </a:t>
            </a:r>
            <a:r>
              <a:rPr lang="vi-VN" sz="1600" dirty="0">
                <a:latin typeface="Calibri" pitchFamily="34" charset="0"/>
              </a:rPr>
              <a:t>nệ pavedovaja bậbe? Zdej bom vam rekla. Rečeja da dệla ku črou, da ne vidi ni Sộnca, ni Mệsca, da zmeram nệkej filozofệra i da ji neč ni pa čefu. Rečeja da se drži štmậnu kuda ji nebedn ni raun. A i nộsi se pa zậdni mộdi, blu bộ da se dabr pačuti. Nebedn se nebu prậšou a je člouk kriu zatu kej ne vệ, a je bena srệčna sum zatu kej je bena</a:t>
            </a:r>
            <a:r>
              <a:rPr lang="vi-VN" sz="1600" dirty="0" smtClean="0">
                <a:latin typeface="Calibri" pitchFamily="34" charset="0"/>
              </a:rPr>
              <a:t>.</a:t>
            </a:r>
            <a:r>
              <a:rPr lang="hr-HR" sz="1600" dirty="0" smtClean="0">
                <a:latin typeface="Calibri" pitchFamily="34" charset="0"/>
              </a:rPr>
              <a:t>..</a:t>
            </a:r>
            <a:r>
              <a:rPr lang="vi-VN" sz="1600" dirty="0" smtClean="0">
                <a:latin typeface="Calibri" pitchFamily="34" charset="0"/>
              </a:rPr>
              <a:t> </a:t>
            </a:r>
            <a:r>
              <a:rPr lang="vi-VN" sz="1600" dirty="0">
                <a:latin typeface="Calibri" pitchFamily="34" charset="0"/>
              </a:rPr>
              <a:t>Ni Edip ni vệdu, a ni bậbe neč ne vệja, al vidija use i nigdar nisa ni krive ni doužne. Tak je tộ ka je člouk člavệku vouk. Use je prašlu vrit, a mrbet je tak i pršlu.</a:t>
            </a:r>
          </a:p>
          <a:p>
            <a:endParaRPr lang="hr-HR" sz="1600" dirty="0">
              <a:latin typeface="Calibri" pitchFamily="34" charset="0"/>
            </a:endParaRPr>
          </a:p>
        </p:txBody>
      </p:sp>
    </p:spTree>
    <p:extLst>
      <p:ext uri="{BB962C8B-B14F-4D97-AF65-F5344CB8AC3E}">
        <p14:creationId xmlns="" xmlns:p14="http://schemas.microsoft.com/office/powerpoint/2010/main" val="42189070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LITERATURA</a:t>
            </a:r>
            <a:endParaRPr lang="hr-HR" dirty="0"/>
          </a:p>
        </p:txBody>
      </p:sp>
      <p:sp>
        <p:nvSpPr>
          <p:cNvPr id="3" name="Content Placeholder 2"/>
          <p:cNvSpPr>
            <a:spLocks noGrp="1"/>
          </p:cNvSpPr>
          <p:nvPr>
            <p:ph idx="1"/>
          </p:nvPr>
        </p:nvSpPr>
        <p:spPr/>
        <p:txBody>
          <a:bodyPr/>
          <a:lstStyle/>
          <a:p>
            <a:r>
              <a:rPr lang="hr-HR" dirty="0" smtClean="0"/>
              <a:t>Herljević</a:t>
            </a:r>
            <a:r>
              <a:rPr lang="hr-HR" dirty="0"/>
              <a:t>, A. Ravna </a:t>
            </a:r>
            <a:r>
              <a:rPr lang="hr-HR" dirty="0" smtClean="0"/>
              <a:t>Gora, </a:t>
            </a:r>
            <a:r>
              <a:rPr lang="hr-HR" dirty="0"/>
              <a:t>Rijeka: 1965</a:t>
            </a:r>
            <a:r>
              <a:rPr lang="hr-HR" dirty="0" smtClean="0"/>
              <a:t>.</a:t>
            </a:r>
          </a:p>
          <a:p>
            <a:r>
              <a:rPr lang="hr-HR" dirty="0">
                <a:hlinkClick r:id="rId2"/>
              </a:rPr>
              <a:t>http://</a:t>
            </a:r>
            <a:r>
              <a:rPr lang="hr-HR" dirty="0" smtClean="0">
                <a:hlinkClick r:id="rId2"/>
              </a:rPr>
              <a:t>hrvatski-croatian.blogspot.hr/2012/09/narjecja-i-dijalekti-hrvatskoga-jezika.html</a:t>
            </a:r>
            <a:endParaRPr lang="hr-HR" dirty="0" smtClean="0"/>
          </a:p>
          <a:p>
            <a:r>
              <a:rPr lang="hr-HR" dirty="0" smtClean="0">
                <a:hlinkClick r:id="rId3"/>
              </a:rPr>
              <a:t>http</a:t>
            </a:r>
            <a:r>
              <a:rPr lang="hr-HR" dirty="0">
                <a:hlinkClick r:id="rId3"/>
              </a:rPr>
              <a:t>://</a:t>
            </a:r>
            <a:r>
              <a:rPr lang="hr-HR" dirty="0" smtClean="0">
                <a:hlinkClick r:id="rId3"/>
              </a:rPr>
              <a:t>www.enciklopedija.hr/natuknica.aspx?ID=29817</a:t>
            </a:r>
            <a:endParaRPr lang="hr-HR" dirty="0" smtClean="0"/>
          </a:p>
          <a:p>
            <a:r>
              <a:rPr lang="hr-HR" dirty="0" smtClean="0"/>
              <a:t>Poljančić, V. Ravna Gora: 2011.</a:t>
            </a:r>
          </a:p>
          <a:p>
            <a:endParaRPr lang="hr-HR" dirty="0" smtClean="0"/>
          </a:p>
          <a:p>
            <a:endParaRPr lang="hr-HR" dirty="0"/>
          </a:p>
        </p:txBody>
      </p:sp>
    </p:spTree>
    <p:extLst>
      <p:ext uri="{BB962C8B-B14F-4D97-AF65-F5344CB8AC3E}">
        <p14:creationId xmlns="" xmlns:p14="http://schemas.microsoft.com/office/powerpoint/2010/main" val="4173257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1138425"/>
            <a:ext cx="8237835" cy="763525"/>
          </a:xfrm>
        </p:spPr>
        <p:txBody>
          <a:bodyPr/>
          <a:lstStyle/>
          <a:p>
            <a:r>
              <a:rPr lang="hr-HR" dirty="0" smtClean="0"/>
              <a:t>KAŽU- RAVNOGORSKA ISTINA</a:t>
            </a:r>
            <a:endParaRPr lang="hr-HR" dirty="0"/>
          </a:p>
        </p:txBody>
      </p:sp>
      <p:sp>
        <p:nvSpPr>
          <p:cNvPr id="3" name="Content Placeholder 2"/>
          <p:cNvSpPr>
            <a:spLocks noGrp="1"/>
          </p:cNvSpPr>
          <p:nvPr>
            <p:ph idx="1"/>
          </p:nvPr>
        </p:nvSpPr>
        <p:spPr>
          <a:xfrm>
            <a:off x="143555" y="1749245"/>
            <a:ext cx="8543245" cy="4682329"/>
          </a:xfrm>
        </p:spPr>
        <p:txBody>
          <a:bodyPr>
            <a:noAutofit/>
          </a:bodyPr>
          <a:lstStyle/>
          <a:p>
            <a:r>
              <a:rPr lang="hr-HR" sz="1600" dirty="0" smtClean="0">
                <a:latin typeface="+mj-lt"/>
              </a:rPr>
              <a:t>Jednom davno živjele su Anđa i Đurđa, majka i kćer. Živjele su Bogu iza nogu, tamo gdje je uvijek sve kao po špagi i gdje cvijeće cvate na svakome koraku, a najviše od svega cvate korov. U tome mjestu rijetko kada pada kiša, a ljudi se drže kao da im za vrat teče voda, kao da su d*** pregrizli.</a:t>
            </a:r>
          </a:p>
          <a:p>
            <a:r>
              <a:rPr lang="hr-HR" sz="1600" dirty="0" smtClean="0">
                <a:latin typeface="+mj-lt"/>
              </a:rPr>
              <a:t>Ne znam ništa o ovim dvjema ženama, ali živa istina je uvijek ono što babe kažu. Babe kao babe, govore kao rastrgani doktori, lažu i mažu, ali i to što kažu nije bez vraga. I tako kažu babe da su Anđa i Đurđa glupe kako noć, da nisu pravo pečene i da imaju sve i svašta, ali da je babama zapravo to svejedno.</a:t>
            </a:r>
          </a:p>
          <a:p>
            <a:r>
              <a:rPr lang="hr-HR" sz="1600" dirty="0" smtClean="0">
                <a:latin typeface="+mj-lt"/>
              </a:rPr>
              <a:t>Mlađa, Đurđa, se drži kao mila gera kao da je uhvatila Boga za bradu. Kažu da studira u Rijeci i da nikoga ne želi pogledati kao ni grintavu svinju, sa svima je na Vi i nekako je drugačija. Bit će da nema sve daske u glavi kada se tako visoko drži! Uvijek je sama kao pustinjak, gleda poprijeko ili ispod oči ili u zrak.</a:t>
            </a:r>
          </a:p>
          <a:p>
            <a:r>
              <a:rPr lang="hr-HR" sz="1600" dirty="0" smtClean="0">
                <a:latin typeface="+mj-lt"/>
              </a:rPr>
              <a:t>Ova druga, Anđa... Ona je još gora! Ne kažu ljudi bez veze da krv nije voda i da jabuka ne pada daleko od stabla.  A što ne govore babe? Sada ću vam reći! Radi kao crv. Ne vidi ni Sunca niti Mjeseca, uvijek nešto filozofira i ništa joj nije po volji. Kažu da se pravi važna kao da joj nitko nije ravan. Oblači se po zadnjoj modi, bit će da ima smisla za modu. Nitko se neće pitati je li čovjek kriv zato što je čovjek, je li budala kriva samo zato što je budala? Niti Edip nije znao, ali ni babe ne znaju. Uvijek vide sve i nisu niti krive niti dužne. Tako je to kada je čovjek čovjeku vuk! Sve je prošlo k vragu, a možda je tako i došlo!</a:t>
            </a:r>
            <a:endParaRPr lang="hr-HR" sz="1600" dirty="0">
              <a:latin typeface="+mj-lt"/>
            </a:endParaRPr>
          </a:p>
        </p:txBody>
      </p:sp>
    </p:spTree>
    <p:extLst>
      <p:ext uri="{BB962C8B-B14F-4D97-AF65-F5344CB8AC3E}">
        <p14:creationId xmlns="" xmlns:p14="http://schemas.microsoft.com/office/powerpoint/2010/main" val="607648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hr-HR" dirty="0" smtClean="0"/>
              <a:t>STARA SUŠICA</a:t>
            </a:r>
            <a:endParaRPr lang="en-US" dirty="0"/>
          </a:p>
        </p:txBody>
      </p:sp>
      <p:sp>
        <p:nvSpPr>
          <p:cNvPr id="3" name="Content Placeholder 2"/>
          <p:cNvSpPr>
            <a:spLocks noGrp="1"/>
          </p:cNvSpPr>
          <p:nvPr>
            <p:ph idx="1"/>
          </p:nvPr>
        </p:nvSpPr>
        <p:spPr/>
        <p:txBody>
          <a:bodyPr>
            <a:normAutofit fontScale="92500" lnSpcReduction="10000"/>
          </a:bodyPr>
          <a:lstStyle/>
          <a:p>
            <a:r>
              <a:rPr lang="hr-HR" dirty="0" smtClean="0"/>
              <a:t>Smještena je u srcu Gorskoga kotara.</a:t>
            </a:r>
          </a:p>
          <a:p>
            <a:r>
              <a:rPr lang="hr-HR" dirty="0" smtClean="0"/>
              <a:t>Pripada Općini Ravna Gora.</a:t>
            </a:r>
          </a:p>
          <a:p>
            <a:r>
              <a:rPr lang="hr-HR" dirty="0" smtClean="0"/>
              <a:t>Prometno je povezana autocestom Rijeka-Zagreb.</a:t>
            </a:r>
          </a:p>
          <a:p>
            <a:r>
              <a:rPr lang="hr-HR" dirty="0" smtClean="0"/>
              <a:t>Nalazi se na 760 metara nadmorske visine.</a:t>
            </a:r>
          </a:p>
          <a:p>
            <a:r>
              <a:rPr lang="hr-HR" dirty="0" smtClean="0"/>
              <a:t>Ima 237 stanovnika.</a:t>
            </a:r>
          </a:p>
          <a:p>
            <a:r>
              <a:rPr lang="hr-HR" dirty="0" smtClean="0"/>
              <a:t>Od znamenitosti se ističu Frankopanski dvorac i crkva sv. Antuna Padovanskog.</a:t>
            </a:r>
          </a:p>
          <a:p>
            <a:r>
              <a:rPr lang="hr-HR" dirty="0" smtClean="0"/>
              <a:t>U blizini Stare Sušice nalazi se kanjon Kamačnik (Vrbovsko), a prije Vrbovkog selo Jablan.</a:t>
            </a:r>
            <a:endParaRPr lang="en-US" dirty="0"/>
          </a:p>
        </p:txBody>
      </p:sp>
    </p:spTree>
    <p:extLst>
      <p:ext uri="{BB962C8B-B14F-4D97-AF65-F5344CB8AC3E}">
        <p14:creationId xmlns="" xmlns:p14="http://schemas.microsoft.com/office/powerpoint/2010/main" val="4103309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3064" y="1"/>
            <a:ext cx="5358590" cy="3563672"/>
          </a:xfrm>
          <a:prstGeom prst="rect">
            <a:avLst/>
          </a:prstGeom>
        </p:spPr>
      </p:pic>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05819" y="3581706"/>
            <a:ext cx="4838181" cy="3220414"/>
          </a:xfrm>
          <a:prstGeom prst="rect">
            <a:avLst/>
          </a:prstGeom>
        </p:spPr>
      </p:pic>
    </p:spTree>
    <p:extLst>
      <p:ext uri="{BB962C8B-B14F-4D97-AF65-F5344CB8AC3E}">
        <p14:creationId xmlns="" xmlns:p14="http://schemas.microsoft.com/office/powerpoint/2010/main" val="290652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POVIJEST STARE SUŠICE</a:t>
            </a:r>
            <a:endParaRPr lang="hr-HR" dirty="0"/>
          </a:p>
        </p:txBody>
      </p:sp>
      <p:sp>
        <p:nvSpPr>
          <p:cNvPr id="3" name="Content Placeholder 2"/>
          <p:cNvSpPr>
            <a:spLocks noGrp="1"/>
          </p:cNvSpPr>
          <p:nvPr>
            <p:ph idx="1"/>
          </p:nvPr>
        </p:nvSpPr>
        <p:spPr/>
        <p:txBody>
          <a:bodyPr>
            <a:normAutofit fontScale="85000" lnSpcReduction="20000"/>
          </a:bodyPr>
          <a:lstStyle/>
          <a:p>
            <a:r>
              <a:rPr lang="hr-HR" dirty="0" smtClean="0"/>
              <a:t>U 14. st. </a:t>
            </a:r>
            <a:r>
              <a:rPr lang="hr-HR" dirty="0"/>
              <a:t>p</a:t>
            </a:r>
            <a:r>
              <a:rPr lang="hr-HR" dirty="0" smtClean="0"/>
              <a:t>očela je invazija Turaka, a knezovi Zrinski i Frankopani mnogo su učinili kako bi zaštitili ovaj prostor.</a:t>
            </a:r>
          </a:p>
          <a:p>
            <a:r>
              <a:rPr lang="hr-HR" dirty="0" smtClean="0"/>
              <a:t>22.7.1768. godine Turci su opljačkali i spalili crkvu sv. Antuna Padovanskog, no Dvorac je spašen.</a:t>
            </a:r>
          </a:p>
          <a:p>
            <a:r>
              <a:rPr lang="hr-HR" dirty="0" smtClean="0"/>
              <a:t>Sušica se najprije zvala </a:t>
            </a:r>
            <a:r>
              <a:rPr lang="hr-HR" i="1" dirty="0" smtClean="0"/>
              <a:t>Ponte Sušica </a:t>
            </a:r>
            <a:r>
              <a:rPr lang="hr-HR" dirty="0" smtClean="0"/>
              <a:t>(Sušica na mostu), a kroz Staru Sušicu prolazi i Karolinska cesta.</a:t>
            </a:r>
          </a:p>
          <a:p>
            <a:r>
              <a:rPr lang="hr-HR" dirty="0" smtClean="0"/>
              <a:t>Za vrijeme Marije Terezije, u Staroj Sušici kopa se ruda za izradu stakla.</a:t>
            </a:r>
          </a:p>
          <a:p>
            <a:r>
              <a:rPr lang="hr-HR" dirty="0" smtClean="0"/>
              <a:t>Na ove prostore dolaze češke obitelji od kojih je prva obitelj došla 1766. god. To je obitelj Franje Antuna Holupa koji osniva staklanu koja je 1811. god. </a:t>
            </a:r>
            <a:r>
              <a:rPr lang="hr-HR" dirty="0"/>
              <a:t>p</a:t>
            </a:r>
            <a:r>
              <a:rPr lang="hr-HR" dirty="0" smtClean="0"/>
              <a:t>restala s radom.</a:t>
            </a:r>
          </a:p>
          <a:p>
            <a:pPr marL="0" indent="0">
              <a:buNone/>
            </a:pPr>
            <a:endParaRPr lang="hr-HR" dirty="0"/>
          </a:p>
        </p:txBody>
      </p:sp>
    </p:spTree>
    <p:extLst>
      <p:ext uri="{BB962C8B-B14F-4D97-AF65-F5344CB8AC3E}">
        <p14:creationId xmlns="" xmlns:p14="http://schemas.microsoft.com/office/powerpoint/2010/main" val="1936385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65" y="2207360"/>
            <a:ext cx="8237835" cy="4224213"/>
          </a:xfrm>
        </p:spPr>
        <p:txBody>
          <a:bodyPr/>
          <a:lstStyle/>
          <a:p>
            <a:r>
              <a:rPr lang="hr-HR" dirty="0" smtClean="0"/>
              <a:t>U drugoj polovici 19. st. Dvorac kupuje grof Laval Nougent.</a:t>
            </a:r>
          </a:p>
          <a:p>
            <a:r>
              <a:rPr lang="hr-HR" dirty="0" smtClean="0"/>
              <a:t>1808. god. na Sušici je izgrađena pilana.</a:t>
            </a:r>
          </a:p>
          <a:p>
            <a:r>
              <a:rPr lang="hr-HR" dirty="0" smtClean="0"/>
              <a:t>1874. god. </a:t>
            </a:r>
            <a:r>
              <a:rPr lang="hr-HR" dirty="0"/>
              <a:t>z</a:t>
            </a:r>
            <a:r>
              <a:rPr lang="hr-HR" dirty="0" smtClean="0"/>
              <a:t>ida se nova kapelica čija je izgradnja iznosila  2000 forinti. </a:t>
            </a:r>
          </a:p>
          <a:p>
            <a:r>
              <a:rPr lang="hr-HR" dirty="0" smtClean="0"/>
              <a:t>U početku 20. st. ljudi teško žive i odlaze u Ameriku.</a:t>
            </a:r>
          </a:p>
          <a:p>
            <a:endParaRPr lang="hr-HR" dirty="0"/>
          </a:p>
        </p:txBody>
      </p:sp>
    </p:spTree>
    <p:extLst>
      <p:ext uri="{BB962C8B-B14F-4D97-AF65-F5344CB8AC3E}">
        <p14:creationId xmlns="" xmlns:p14="http://schemas.microsoft.com/office/powerpoint/2010/main" val="3241384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54375" y="1749245"/>
            <a:ext cx="7752813" cy="3795648"/>
          </a:xfrm>
          <a:prstGeom prst="rect">
            <a:avLst/>
          </a:prstGeom>
        </p:spPr>
      </p:pic>
    </p:spTree>
    <p:extLst>
      <p:ext uri="{BB962C8B-B14F-4D97-AF65-F5344CB8AC3E}">
        <p14:creationId xmlns="" xmlns:p14="http://schemas.microsoft.com/office/powerpoint/2010/main" val="3885030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TotalTime>
  <Words>2140</Words>
  <Application>Microsoft Office PowerPoint</Application>
  <PresentationFormat>Prikaz na zaslonu (4:3)</PresentationFormat>
  <Paragraphs>170</Paragraphs>
  <Slides>30</Slides>
  <Notes>1</Notes>
  <HiddenSlides>0</HiddenSlides>
  <MMClips>0</MMClips>
  <ScaleCrop>false</ScaleCrop>
  <HeadingPairs>
    <vt:vector size="4" baseType="variant">
      <vt:variant>
        <vt:lpstr>Tema</vt:lpstr>
      </vt:variant>
      <vt:variant>
        <vt:i4>1</vt:i4>
      </vt:variant>
      <vt:variant>
        <vt:lpstr>Naslovi slajdova</vt:lpstr>
      </vt:variant>
      <vt:variant>
        <vt:i4>30</vt:i4>
      </vt:variant>
    </vt:vector>
  </HeadingPairs>
  <TitlesOfParts>
    <vt:vector size="31" baseType="lpstr">
      <vt:lpstr>Office Theme</vt:lpstr>
      <vt:lpstr>SUŠIČKI GOVOR</vt:lpstr>
      <vt:lpstr>SADRŽAJ</vt:lpstr>
      <vt:lpstr>REČEJA – RAUNAGARSKA RỆS</vt:lpstr>
      <vt:lpstr>KAŽU- RAVNOGORSKA ISTINA</vt:lpstr>
      <vt:lpstr>STARA SUŠICA</vt:lpstr>
      <vt:lpstr>Slajd 6</vt:lpstr>
      <vt:lpstr>POVIJEST STARE SUŠICE</vt:lpstr>
      <vt:lpstr>Slajd 8</vt:lpstr>
      <vt:lpstr>Slajd 9</vt:lpstr>
      <vt:lpstr>NARJEČJA</vt:lpstr>
      <vt:lpstr>NARJEČJA</vt:lpstr>
      <vt:lpstr>KAJKAVSKO NARJEČJE</vt:lpstr>
      <vt:lpstr>SUŠIČKI DIJALEKT</vt:lpstr>
      <vt:lpstr>JEZIČNE ZNAČAJKE SUŠIČKOG DIJALEKTA</vt:lpstr>
      <vt:lpstr>GOVORNICI</vt:lpstr>
      <vt:lpstr>Stanovništvo</vt:lpstr>
      <vt:lpstr>Slajd 17</vt:lpstr>
      <vt:lpstr>DIJAGRAM TOKA 1</vt:lpstr>
      <vt:lpstr>Slajd 19</vt:lpstr>
      <vt:lpstr>DIJAGRAM TOKA 2-NEGATIVNI UTJECAJI</vt:lpstr>
      <vt:lpstr>Slajd 21</vt:lpstr>
      <vt:lpstr>DIJAGRAM TOKA 3-POZITIVNI UTJECAJI</vt:lpstr>
      <vt:lpstr>Slajd 23</vt:lpstr>
      <vt:lpstr>POZITIVNE I NEGATIVNE STRANE</vt:lpstr>
      <vt:lpstr>KAKO SUŠIČKI UTJEČE NA OKOLINU?</vt:lpstr>
      <vt:lpstr>Slajd 26</vt:lpstr>
      <vt:lpstr>ZAKLJUČAK</vt:lpstr>
      <vt:lpstr>Slajd 28</vt:lpstr>
      <vt:lpstr>RJEŠENJE PROBLEMA</vt:lpstr>
      <vt:lpstr>LITERATURA</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Korisnik</cp:lastModifiedBy>
  <cp:revision>56</cp:revision>
  <dcterms:created xsi:type="dcterms:W3CDTF">2013-08-21T19:17:07Z</dcterms:created>
  <dcterms:modified xsi:type="dcterms:W3CDTF">2017-02-20T18:26:21Z</dcterms:modified>
</cp:coreProperties>
</file>