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charts/chart28.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26.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3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charts/chart29.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handoutMasterIdLst>
    <p:handoutMasterId r:id="rId36"/>
  </p:handoutMasterIdLst>
  <p:sldIdLst>
    <p:sldId id="256" r:id="rId2"/>
    <p:sldId id="257" r:id="rId3"/>
    <p:sldId id="258" r:id="rId4"/>
    <p:sldId id="261" r:id="rId5"/>
    <p:sldId id="260" r:id="rId6"/>
    <p:sldId id="262" r:id="rId7"/>
    <p:sldId id="263" r:id="rId8"/>
    <p:sldId id="264" r:id="rId9"/>
    <p:sldId id="28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4" r:id="rId27"/>
    <p:sldId id="285" r:id="rId28"/>
    <p:sldId id="283" r:id="rId29"/>
    <p:sldId id="281" r:id="rId30"/>
    <p:sldId id="286" r:id="rId31"/>
    <p:sldId id="259"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498" y="-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Office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Office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Office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Office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Office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Office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Office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Office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Office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Office_Excel_Worksheet3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Tko je napisao knjigu lovac u žitu?</c:v>
                </c:pt>
              </c:strCache>
            </c:strRef>
          </c:tx>
          <c:dLbls>
            <c:dLbl>
              <c:idx val="0"/>
              <c:layout>
                <c:manualLayout>
                  <c:x val="-0.12876239428404784"/>
                  <c:y val="8.6773528308961567E-3"/>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6153-417A-B355-B7FC308BA666}"/>
                </c:ext>
              </c:extLst>
            </c:dLbl>
            <c:dLbl>
              <c:idx val="2"/>
              <c:layout>
                <c:manualLayout>
                  <c:x val="0.13245267786502771"/>
                  <c:y val="2.425612764790961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6153-417A-B355-B7FC308BA666}"/>
                </c:ext>
              </c:extLst>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3"/>
                <c:pt idx="0">
                  <c:v>J.K.Rowling</c:v>
                </c:pt>
                <c:pt idx="1">
                  <c:v>J.D.Salinger</c:v>
                </c:pt>
                <c:pt idx="2">
                  <c:v>A.S.Exupery</c:v>
                </c:pt>
              </c:strCache>
            </c:strRef>
          </c:cat>
          <c:val>
            <c:numRef>
              <c:f>Sheet1!$B$2:$B$5</c:f>
              <c:numCache>
                <c:formatCode>General</c:formatCode>
                <c:ptCount val="4"/>
                <c:pt idx="0">
                  <c:v>0</c:v>
                </c:pt>
                <c:pt idx="1">
                  <c:v>68</c:v>
                </c:pt>
                <c:pt idx="2">
                  <c:v>0</c:v>
                </c:pt>
              </c:numCache>
            </c:numRef>
          </c:val>
          <c:extLst xmlns:c16r2="http://schemas.microsoft.com/office/drawing/2015/06/chart">
            <c:ext xmlns:c16="http://schemas.microsoft.com/office/drawing/2014/chart" uri="{C3380CC4-5D6E-409C-BE32-E72D297353CC}">
              <c16:uniqueId val="{00000002-6153-417A-B355-B7FC308BA666}"/>
            </c:ext>
          </c:extLst>
        </c:ser>
        <c:dLbls>
          <c:showCatName val="1"/>
          <c:showPercent val="1"/>
        </c:dLbls>
      </c:pie3DChart>
    </c:plotArea>
    <c:plotVisOnly val="1"/>
    <c:dispBlanksAs val="zero"/>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Što znače inicijali J.D.?</c:v>
                </c:pt>
              </c:strCache>
            </c:strRef>
          </c:tx>
          <c:dLbls>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3"/>
                <c:pt idx="0">
                  <c:v>James Daniel</c:v>
                </c:pt>
                <c:pt idx="1">
                  <c:v>Jerome David</c:v>
                </c:pt>
                <c:pt idx="2">
                  <c:v>Jeronim Davids</c:v>
                </c:pt>
              </c:strCache>
            </c:strRef>
          </c:cat>
          <c:val>
            <c:numRef>
              <c:f>Sheet1!$B$2:$B$5</c:f>
              <c:numCache>
                <c:formatCode>General</c:formatCode>
                <c:ptCount val="4"/>
                <c:pt idx="0">
                  <c:v>12</c:v>
                </c:pt>
                <c:pt idx="1">
                  <c:v>50</c:v>
                </c:pt>
                <c:pt idx="2">
                  <c:v>6</c:v>
                </c:pt>
              </c:numCache>
            </c:numRef>
          </c:val>
          <c:extLst xmlns:c16r2="http://schemas.microsoft.com/office/drawing/2015/06/chart">
            <c:ext xmlns:c16="http://schemas.microsoft.com/office/drawing/2014/chart" uri="{C3380CC4-5D6E-409C-BE32-E72D297353CC}">
              <c16:uniqueId val="{00000000-2F59-4961-B99A-1F0900C4ADE1}"/>
            </c:ext>
          </c:extLst>
        </c:ser>
        <c:dLbls>
          <c:showCatName val="1"/>
          <c:showPercent val="1"/>
        </c:dLbls>
      </c:pie3DChart>
    </c:plotArea>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Kako se zove glavni lik djela?</c:v>
                </c:pt>
              </c:strCache>
            </c:strRef>
          </c:tx>
          <c:dLbls>
            <c:dLbl>
              <c:idx val="0"/>
              <c:layout>
                <c:manualLayout>
                  <c:x val="-0.1168843009456355"/>
                  <c:y val="7.7977407520192594E-3"/>
                </c:manualLayout>
              </c:layout>
              <c:showCatName val="1"/>
              <c:showPercent val="1"/>
            </c:dLbl>
            <c:dLbl>
              <c:idx val="1"/>
              <c:layout>
                <c:manualLayout>
                  <c:x val="7.1292834807132471E-2"/>
                  <c:y val="1.7084439030756522E-2"/>
                </c:manualLayout>
              </c:layout>
              <c:showCatName val="1"/>
              <c:showPercent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3"/>
                <c:pt idx="0">
                  <c:v>Pencey</c:v>
                </c:pt>
                <c:pt idx="1">
                  <c:v>Aly</c:v>
                </c:pt>
                <c:pt idx="2">
                  <c:v>Holden</c:v>
                </c:pt>
              </c:strCache>
            </c:strRef>
          </c:cat>
          <c:val>
            <c:numRef>
              <c:f>Sheet1!$B$2:$B$5</c:f>
              <c:numCache>
                <c:formatCode>General</c:formatCode>
                <c:ptCount val="4"/>
                <c:pt idx="0">
                  <c:v>0</c:v>
                </c:pt>
                <c:pt idx="1">
                  <c:v>1</c:v>
                </c:pt>
                <c:pt idx="2">
                  <c:v>67</c:v>
                </c:pt>
              </c:numCache>
            </c:numRef>
          </c:val>
          <c:extLst xmlns:c16r2="http://schemas.microsoft.com/office/drawing/2015/06/chart">
            <c:ext xmlns:c16="http://schemas.microsoft.com/office/drawing/2014/chart" uri="{C3380CC4-5D6E-409C-BE32-E72D297353CC}">
              <c16:uniqueId val="{00000000-3926-44A9-AAE3-DA12F5DA7D34}"/>
            </c:ext>
          </c:extLst>
        </c:ser>
        <c:dLbls>
          <c:showCatName val="1"/>
          <c:showPercent val="1"/>
        </c:dLbls>
      </c:pie3DChart>
    </c:plotArea>
    <c:plotVisOnly val="1"/>
    <c:dispBlanksAs val="zero"/>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Koje pitanje muči glavnog lika?</c:v>
                </c:pt>
              </c:strCache>
            </c:strRef>
          </c:tx>
          <c:dLbls>
            <c:dLbl>
              <c:idx val="2"/>
              <c:layout>
                <c:manualLayout>
                  <c:x val="7.3719624759823882E-2"/>
                  <c:y val="4.6851555917133976E-2"/>
                </c:manualLayout>
              </c:layout>
              <c:showCatName val="1"/>
              <c:showPercent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3"/>
                <c:pt idx="0">
                  <c:v>Kamno idu patke?</c:v>
                </c:pt>
                <c:pt idx="1">
                  <c:v>Kamo idu ljudi?</c:v>
                </c:pt>
                <c:pt idx="2">
                  <c:v>Kamo idu golubovi?</c:v>
                </c:pt>
              </c:strCache>
            </c:strRef>
          </c:cat>
          <c:val>
            <c:numRef>
              <c:f>Sheet1!$B$2:$B$5</c:f>
              <c:numCache>
                <c:formatCode>General</c:formatCode>
                <c:ptCount val="4"/>
                <c:pt idx="0">
                  <c:v>55</c:v>
                </c:pt>
                <c:pt idx="1">
                  <c:v>10</c:v>
                </c:pt>
                <c:pt idx="2">
                  <c:v>3</c:v>
                </c:pt>
              </c:numCache>
            </c:numRef>
          </c:val>
          <c:extLst xmlns:c16r2="http://schemas.microsoft.com/office/drawing/2015/06/chart">
            <c:ext xmlns:c16="http://schemas.microsoft.com/office/drawing/2014/chart" uri="{C3380CC4-5D6E-409C-BE32-E72D297353CC}">
              <c16:uniqueId val="{00000000-2482-44AB-9B81-6E44047F7524}"/>
            </c:ext>
          </c:extLst>
        </c:ser>
        <c:dLbls>
          <c:showCatName val="1"/>
          <c:showPercent val="1"/>
        </c:dLbls>
      </c:pie3DChart>
    </c:plotArea>
    <c:plotVisOnly val="1"/>
    <c:dispBlanksAs val="zero"/>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Što znači lovac u žitu?</c:v>
                </c:pt>
              </c:strCache>
            </c:strRef>
          </c:tx>
          <c:dLbls>
            <c:dLbl>
              <c:idx val="0"/>
              <c:layout>
                <c:manualLayout>
                  <c:x val="-0.33159813356663748"/>
                  <c:y val="-3.1183602049743842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08E6-4AB8-9CAF-6382AD659847}"/>
                </c:ext>
              </c:extLst>
            </c:dLbl>
            <c:dLbl>
              <c:idx val="2"/>
              <c:layout>
                <c:manualLayout>
                  <c:x val="0.12776629483814544"/>
                  <c:y val="-1.0348081489813818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08E6-4AB8-9CAF-6382AD659847}"/>
                </c:ext>
              </c:extLst>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Sheet1!$A$2:$A$5</c:f>
              <c:strCache>
                <c:ptCount val="3"/>
                <c:pt idx="0">
                  <c:v>da se glavni lik izgubio u žitu</c:v>
                </c:pt>
                <c:pt idx="1">
                  <c:v>glavni lik traži smisao života</c:v>
                </c:pt>
                <c:pt idx="2">
                  <c:v>lovi životinje u žitu</c:v>
                </c:pt>
              </c:strCache>
            </c:strRef>
          </c:cat>
          <c:val>
            <c:numRef>
              <c:f>Sheet1!$B$2:$B$5</c:f>
              <c:numCache>
                <c:formatCode>General</c:formatCode>
                <c:ptCount val="4"/>
                <c:pt idx="0">
                  <c:v>0</c:v>
                </c:pt>
                <c:pt idx="1">
                  <c:v>67</c:v>
                </c:pt>
                <c:pt idx="2">
                  <c:v>1</c:v>
                </c:pt>
              </c:numCache>
            </c:numRef>
          </c:val>
          <c:extLst xmlns:c16r2="http://schemas.microsoft.com/office/drawing/2015/06/chart">
            <c:ext xmlns:c16="http://schemas.microsoft.com/office/drawing/2014/chart" uri="{C3380CC4-5D6E-409C-BE32-E72D297353CC}">
              <c16:uniqueId val="{00000002-08E6-4AB8-9CAF-6382AD659847}"/>
            </c:ext>
          </c:extLst>
        </c:ser>
        <c:dLbls>
          <c:showCatName val="1"/>
          <c:showPercent val="1"/>
        </c:dLbls>
      </c:pie3DChart>
    </c:plotArea>
    <c:plotVisOnly val="1"/>
    <c:dispBlanksAs val="zero"/>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Koliko je stranica imala knjiga?</c:v>
                </c:pt>
              </c:strCache>
            </c:strRef>
          </c:tx>
          <c:dLbls>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Sheet1!$A$2:$A$9</c:f>
              <c:strCache>
                <c:ptCount val="8"/>
                <c:pt idx="0">
                  <c:v>Ne znam</c:v>
                </c:pt>
                <c:pt idx="1">
                  <c:v>Nisam čitao</c:v>
                </c:pt>
                <c:pt idx="2">
                  <c:v>100-150 str.</c:v>
                </c:pt>
                <c:pt idx="3">
                  <c:v>150-200 str.</c:v>
                </c:pt>
                <c:pt idx="4">
                  <c:v>200-250 str.</c:v>
                </c:pt>
                <c:pt idx="5">
                  <c:v>250-300</c:v>
                </c:pt>
                <c:pt idx="6">
                  <c:v>puno</c:v>
                </c:pt>
                <c:pt idx="7">
                  <c:v>čitao sam na internetu</c:v>
                </c:pt>
              </c:strCache>
            </c:strRef>
          </c:cat>
          <c:val>
            <c:numRef>
              <c:f>Sheet1!$B$2:$B$9</c:f>
              <c:numCache>
                <c:formatCode>General</c:formatCode>
                <c:ptCount val="8"/>
                <c:pt idx="0">
                  <c:v>35</c:v>
                </c:pt>
                <c:pt idx="1">
                  <c:v>2</c:v>
                </c:pt>
                <c:pt idx="2">
                  <c:v>7</c:v>
                </c:pt>
                <c:pt idx="3">
                  <c:v>6</c:v>
                </c:pt>
                <c:pt idx="4">
                  <c:v>6</c:v>
                </c:pt>
                <c:pt idx="5">
                  <c:v>9</c:v>
                </c:pt>
                <c:pt idx="6">
                  <c:v>2</c:v>
                </c:pt>
                <c:pt idx="7">
                  <c:v>1</c:v>
                </c:pt>
              </c:numCache>
            </c:numRef>
          </c:val>
          <c:extLst xmlns:c16r2="http://schemas.microsoft.com/office/drawing/2015/06/chart">
            <c:ext xmlns:c16="http://schemas.microsoft.com/office/drawing/2014/chart" uri="{C3380CC4-5D6E-409C-BE32-E72D297353CC}">
              <c16:uniqueId val="{00000000-920B-435C-8F3D-C71565C8734D}"/>
            </c:ext>
          </c:extLst>
        </c:ser>
        <c:dLbls>
          <c:showCatName val="1"/>
          <c:showPercent val="1"/>
        </c:dLbls>
      </c:pie3DChart>
    </c:plotArea>
    <c:plotVisOnly val="1"/>
    <c:dispBlanksAs val="zero"/>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hr-HR"/>
  <c:chart>
    <c:title>
      <c:layout>
        <c:manualLayout>
          <c:xMode val="edge"/>
          <c:yMode val="edge"/>
          <c:x val="0.12866884462408687"/>
          <c:y val="1.7099520018561225E-3"/>
        </c:manualLayout>
      </c:layout>
    </c:title>
    <c:view3D>
      <c:rotX val="30"/>
      <c:perspective val="30"/>
    </c:view3D>
    <c:plotArea>
      <c:layout>
        <c:manualLayout>
          <c:layoutTarget val="inner"/>
          <c:xMode val="edge"/>
          <c:yMode val="edge"/>
          <c:x val="8.101851851851849E-2"/>
          <c:y val="0.22138513935758031"/>
          <c:w val="0.82407407407407585"/>
          <c:h val="0.68014654418197729"/>
        </c:manualLayout>
      </c:layout>
      <c:pie3DChart>
        <c:varyColors val="1"/>
        <c:ser>
          <c:idx val="0"/>
          <c:order val="0"/>
          <c:tx>
            <c:strRef>
              <c:f>Sheet1!$B$1</c:f>
              <c:strCache>
                <c:ptCount val="1"/>
                <c:pt idx="0">
                  <c:v>Koja je biblioteka/nakladnik izdala knjigu?</c:v>
                </c:pt>
              </c:strCache>
            </c:strRef>
          </c:tx>
          <c:dLbls>
            <c:dLbl>
              <c:idx val="1"/>
              <c:layout>
                <c:manualLayout>
                  <c:x val="-5.6972969524642793E-2"/>
                  <c:y val="3.0224971878515212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95FF-4BCE-90A0-6F55B65FC476}"/>
                </c:ext>
              </c:extLst>
            </c:dLbl>
            <c:dLbl>
              <c:idx val="2"/>
              <c:layout>
                <c:manualLayout>
                  <c:x val="-0.23775353601633162"/>
                  <c:y val="0.13104205724284471"/>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95FF-4BCE-90A0-6F55B65FC476}"/>
                </c:ext>
              </c:extLst>
            </c:dLbl>
            <c:dLbl>
              <c:idx val="4"/>
              <c:layout>
                <c:manualLayout>
                  <c:x val="8.3532188684747738E-2"/>
                  <c:y val="7.0009061367329081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95FF-4BCE-90A0-6F55B65FC476}"/>
                </c:ext>
              </c:extLst>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Sheet1!$A$2:$A$6</c:f>
              <c:strCache>
                <c:ptCount val="5"/>
                <c:pt idx="0">
                  <c:v>Ne znam</c:v>
                </c:pt>
                <c:pt idx="1">
                  <c:v>Nisam čitao</c:v>
                </c:pt>
                <c:pt idx="2">
                  <c:v>Vjeverica</c:v>
                </c:pt>
                <c:pt idx="3">
                  <c:v>Izdavač</c:v>
                </c:pt>
                <c:pt idx="4">
                  <c:v>Čitao sam na internetu</c:v>
                </c:pt>
              </c:strCache>
            </c:strRef>
          </c:cat>
          <c:val>
            <c:numRef>
              <c:f>Sheet1!$B$2:$B$6</c:f>
              <c:numCache>
                <c:formatCode>General</c:formatCode>
                <c:ptCount val="5"/>
                <c:pt idx="0">
                  <c:v>63</c:v>
                </c:pt>
                <c:pt idx="1">
                  <c:v>1</c:v>
                </c:pt>
                <c:pt idx="2">
                  <c:v>2</c:v>
                </c:pt>
                <c:pt idx="3">
                  <c:v>1</c:v>
                </c:pt>
                <c:pt idx="4">
                  <c:v>1</c:v>
                </c:pt>
              </c:numCache>
            </c:numRef>
          </c:val>
          <c:extLst xmlns:c16r2="http://schemas.microsoft.com/office/drawing/2015/06/chart">
            <c:ext xmlns:c16="http://schemas.microsoft.com/office/drawing/2014/chart" uri="{C3380CC4-5D6E-409C-BE32-E72D297353CC}">
              <c16:uniqueId val="{00000003-95FF-4BCE-90A0-6F55B65FC476}"/>
            </c:ext>
          </c:extLst>
        </c:ser>
        <c:dLbls>
          <c:showCatName val="1"/>
          <c:showPercent val="1"/>
        </c:dLbls>
      </c:pie3DChart>
    </c:plotArea>
    <c:plotVisOnly val="1"/>
    <c:dispBlanksAs val="zero"/>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hr-HR"/>
  <c:chart>
    <c:title>
      <c:tx>
        <c:rich>
          <a:bodyPr/>
          <a:lstStyle/>
          <a:p>
            <a:pPr>
              <a:defRPr/>
            </a:pPr>
            <a:r>
              <a:rPr lang="en-US" dirty="0" err="1"/>
              <a:t>Holdenova</a:t>
            </a:r>
            <a:r>
              <a:rPr lang="en-US" dirty="0"/>
              <a:t> </a:t>
            </a:r>
            <a:r>
              <a:rPr lang="en-US" dirty="0" err="1"/>
              <a:t>razmišljanja</a:t>
            </a:r>
            <a:r>
              <a:rPr lang="en-US" dirty="0"/>
              <a:t> </a:t>
            </a:r>
            <a:r>
              <a:rPr lang="en-US" dirty="0" err="1"/>
              <a:t>slična</a:t>
            </a:r>
            <a:r>
              <a:rPr lang="en-US" dirty="0"/>
              <a:t> </a:t>
            </a:r>
            <a:r>
              <a:rPr lang="en-US" dirty="0" err="1"/>
              <a:t>su</a:t>
            </a:r>
            <a:r>
              <a:rPr lang="en-US" dirty="0"/>
              <a:t> </a:t>
            </a:r>
            <a:r>
              <a:rPr lang="hr-HR" dirty="0" smtClean="0"/>
              <a:t>           </a:t>
            </a:r>
            <a:r>
              <a:rPr lang="en-US" dirty="0" err="1" smtClean="0"/>
              <a:t>mojima</a:t>
            </a:r>
            <a:r>
              <a:rPr lang="en-US" dirty="0" smtClean="0"/>
              <a:t> </a:t>
            </a:r>
            <a:r>
              <a:rPr lang="en-US" dirty="0" err="1"/>
              <a:t>po</a:t>
            </a:r>
            <a:r>
              <a:rPr lang="en-US" dirty="0" smtClean="0"/>
              <a:t>:</a:t>
            </a:r>
            <a:endParaRPr lang="hr-HR" dirty="0" smtClean="0"/>
          </a:p>
          <a:p>
            <a:pPr>
              <a:defRPr/>
            </a:pPr>
            <a:endParaRPr lang="en-US" dirty="0"/>
          </a:p>
        </c:rich>
      </c:tx>
      <c:layout>
        <c:manualLayout>
          <c:xMode val="edge"/>
          <c:yMode val="edge"/>
          <c:x val="0.11323986415573645"/>
          <c:y val="0"/>
        </c:manualLayout>
      </c:layout>
    </c:title>
    <c:view3D>
      <c:rotX val="30"/>
      <c:perspective val="30"/>
    </c:view3D>
    <c:plotArea>
      <c:layout/>
      <c:pie3DChart>
        <c:varyColors val="1"/>
        <c:ser>
          <c:idx val="0"/>
          <c:order val="0"/>
          <c:tx>
            <c:strRef>
              <c:f>Sheet1!$B$1</c:f>
              <c:strCache>
                <c:ptCount val="1"/>
                <c:pt idx="0">
                  <c:v>Holdenova razmišljanja slična su mojima po:</c:v>
                </c:pt>
              </c:strCache>
            </c:strRef>
          </c:tx>
          <c:dLbls>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Sheet1!$A$2:$A$7</c:f>
              <c:strCache>
                <c:ptCount val="6"/>
                <c:pt idx="0">
                  <c:v>Kritičkom razmišljanju prema svijetu i odraslim osobama</c:v>
                </c:pt>
                <c:pt idx="1">
                  <c:v>Tinejdžerskim traženjima samog sebe u procesu odrastanja</c:v>
                </c:pt>
                <c:pt idx="2">
                  <c:v>Osobnim iskustvima sa ženama/alkoholom</c:v>
                </c:pt>
                <c:pt idx="3">
                  <c:v>Literarnim stavovima</c:v>
                </c:pt>
                <c:pt idx="4">
                  <c:v>Stavovima o otuđenoj i disfunkcionalnoj obitelji</c:v>
                </c:pt>
                <c:pt idx="5">
                  <c:v>Nisu slična</c:v>
                </c:pt>
              </c:strCache>
            </c:strRef>
          </c:cat>
          <c:val>
            <c:numRef>
              <c:f>Sheet1!$B$2:$B$7</c:f>
              <c:numCache>
                <c:formatCode>General</c:formatCode>
                <c:ptCount val="6"/>
                <c:pt idx="0">
                  <c:v>20</c:v>
                </c:pt>
                <c:pt idx="1">
                  <c:v>41</c:v>
                </c:pt>
                <c:pt idx="2">
                  <c:v>10</c:v>
                </c:pt>
                <c:pt idx="3">
                  <c:v>3</c:v>
                </c:pt>
                <c:pt idx="4">
                  <c:v>4</c:v>
                </c:pt>
                <c:pt idx="5">
                  <c:v>2</c:v>
                </c:pt>
              </c:numCache>
            </c:numRef>
          </c:val>
          <c:extLst xmlns:c16r2="http://schemas.microsoft.com/office/drawing/2015/06/chart">
            <c:ext xmlns:c16="http://schemas.microsoft.com/office/drawing/2014/chart" uri="{C3380CC4-5D6E-409C-BE32-E72D297353CC}">
              <c16:uniqueId val="{00000000-0E38-457A-8245-B50C11A4D181}"/>
            </c:ext>
          </c:extLst>
        </c:ser>
        <c:dLbls>
          <c:showCatName val="1"/>
          <c:showPercent val="1"/>
        </c:dLbls>
      </c:pie3DChart>
    </c:plotArea>
    <c:plotVisOnly val="1"/>
    <c:dispBlanksAs val="zero"/>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Tko je napisao knjigu Lovac u žitu?</c:v>
                </c:pt>
              </c:strCache>
            </c:strRef>
          </c:tx>
          <c:dLbls>
            <c:dLbl>
              <c:idx val="1"/>
              <c:layout>
                <c:manualLayout>
                  <c:x val="0.13744121828521441"/>
                  <c:y val="3.0222784651918508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22F6-43F4-B2A0-660089C5F788}"/>
                </c:ext>
              </c:extLst>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A.S Exupery</c:v>
                </c:pt>
                <c:pt idx="1">
                  <c:v>J.K.Rowling</c:v>
                </c:pt>
                <c:pt idx="2">
                  <c:v>J.D.Salinger</c:v>
                </c:pt>
              </c:strCache>
            </c:strRef>
          </c:cat>
          <c:val>
            <c:numRef>
              <c:f>List1!$B$2:$B$5</c:f>
              <c:numCache>
                <c:formatCode>General</c:formatCode>
                <c:ptCount val="4"/>
                <c:pt idx="0">
                  <c:v>0</c:v>
                </c:pt>
                <c:pt idx="1">
                  <c:v>0</c:v>
                </c:pt>
                <c:pt idx="2">
                  <c:v>40</c:v>
                </c:pt>
              </c:numCache>
            </c:numRef>
          </c:val>
          <c:extLst xmlns:c16r2="http://schemas.microsoft.com/office/drawing/2015/06/chart">
            <c:ext xmlns:c16="http://schemas.microsoft.com/office/drawing/2014/chart" uri="{C3380CC4-5D6E-409C-BE32-E72D297353CC}">
              <c16:uniqueId val="{00000001-22F6-43F4-B2A0-660089C5F788}"/>
            </c:ext>
          </c:extLst>
        </c:ser>
        <c:dLbls>
          <c:showCatName val="1"/>
          <c:showPercent val="1"/>
        </c:dLbls>
      </c:pie3DChart>
    </c:plotArea>
    <c:plotVisOnly val="1"/>
    <c:dispBlanksAs val="zero"/>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Jesi li čitao:</c:v>
                </c:pt>
              </c:strCache>
            </c:strRef>
          </c:tx>
          <c:dLbls>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4"/>
                <c:pt idx="0">
                  <c:v>cijelu knjigu </c:v>
                </c:pt>
                <c:pt idx="1">
                  <c:v>na preskok</c:v>
                </c:pt>
                <c:pt idx="2">
                  <c:v>kratki sadržaj</c:v>
                </c:pt>
                <c:pt idx="3">
                  <c:v>nisam čitao</c:v>
                </c:pt>
              </c:strCache>
            </c:strRef>
          </c:cat>
          <c:val>
            <c:numRef>
              <c:f>List1!$B$2:$B$5</c:f>
              <c:numCache>
                <c:formatCode>General</c:formatCode>
                <c:ptCount val="4"/>
                <c:pt idx="0">
                  <c:v>30</c:v>
                </c:pt>
                <c:pt idx="1">
                  <c:v>6</c:v>
                </c:pt>
                <c:pt idx="2">
                  <c:v>6</c:v>
                </c:pt>
                <c:pt idx="3">
                  <c:v>0</c:v>
                </c:pt>
              </c:numCache>
            </c:numRef>
          </c:val>
          <c:extLst xmlns:c16r2="http://schemas.microsoft.com/office/drawing/2015/06/chart">
            <c:ext xmlns:c16="http://schemas.microsoft.com/office/drawing/2014/chart" uri="{C3380CC4-5D6E-409C-BE32-E72D297353CC}">
              <c16:uniqueId val="{00000000-D2D3-4CEA-A6B8-AFC537A996D3}"/>
            </c:ext>
          </c:extLst>
        </c:ser>
        <c:dLbls>
          <c:showCatName val="1"/>
          <c:showPercent val="1"/>
        </c:dLbls>
      </c:pie3DChart>
    </c:plotArea>
    <c:plotVisOnly val="1"/>
    <c:dispBlanksAs val="zero"/>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Knjiga je:</c:v>
                </c:pt>
              </c:strCache>
            </c:strRef>
          </c:tx>
          <c:dLbls>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uživao sam čitajući</c:v>
                </c:pt>
                <c:pt idx="1">
                  <c:v>dobra</c:v>
                </c:pt>
                <c:pt idx="2">
                  <c:v>grozna</c:v>
                </c:pt>
              </c:strCache>
            </c:strRef>
          </c:cat>
          <c:val>
            <c:numRef>
              <c:f>List1!$B$2:$B$5</c:f>
              <c:numCache>
                <c:formatCode>General</c:formatCode>
                <c:ptCount val="4"/>
                <c:pt idx="0">
                  <c:v>20</c:v>
                </c:pt>
                <c:pt idx="1">
                  <c:v>20</c:v>
                </c:pt>
                <c:pt idx="2">
                  <c:v>2</c:v>
                </c:pt>
              </c:numCache>
            </c:numRef>
          </c:val>
          <c:extLst xmlns:c16r2="http://schemas.microsoft.com/office/drawing/2015/06/chart">
            <c:ext xmlns:c16="http://schemas.microsoft.com/office/drawing/2014/chart" uri="{C3380CC4-5D6E-409C-BE32-E72D297353CC}">
              <c16:uniqueId val="{00000000-363E-49E5-90B9-B497764A9FB3}"/>
            </c:ext>
          </c:extLst>
        </c:ser>
        <c:dLbls>
          <c:showCatName val="1"/>
          <c:showPercent val="1"/>
        </c:dLbls>
      </c:pie3DChart>
    </c:plotArea>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Jesi li čitao:</c:v>
                </c:pt>
              </c:strCache>
            </c:strRef>
          </c:tx>
          <c:dLbls>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4"/>
                <c:pt idx="0">
                  <c:v>cijelu knjigu</c:v>
                </c:pt>
                <c:pt idx="1">
                  <c:v>kratki sadržaj</c:v>
                </c:pt>
                <c:pt idx="2">
                  <c:v>na preskok</c:v>
                </c:pt>
                <c:pt idx="3">
                  <c:v>nisam čitao</c:v>
                </c:pt>
              </c:strCache>
            </c:strRef>
          </c:cat>
          <c:val>
            <c:numRef>
              <c:f>Sheet1!$B$2:$B$5</c:f>
              <c:numCache>
                <c:formatCode>General</c:formatCode>
                <c:ptCount val="4"/>
                <c:pt idx="0">
                  <c:v>40</c:v>
                </c:pt>
                <c:pt idx="1">
                  <c:v>18</c:v>
                </c:pt>
                <c:pt idx="2">
                  <c:v>10</c:v>
                </c:pt>
                <c:pt idx="3">
                  <c:v>0</c:v>
                </c:pt>
              </c:numCache>
            </c:numRef>
          </c:val>
          <c:extLst xmlns:c16r2="http://schemas.microsoft.com/office/drawing/2015/06/chart">
            <c:ext xmlns:c16="http://schemas.microsoft.com/office/drawing/2014/chart" uri="{C3380CC4-5D6E-409C-BE32-E72D297353CC}">
              <c16:uniqueId val="{00000000-8B8A-4162-9F18-3736C039AE62}"/>
            </c:ext>
          </c:extLst>
        </c:ser>
        <c:dLbls>
          <c:showCatName val="1"/>
          <c:showPercent val="1"/>
        </c:dLbls>
      </c:pie3DChart>
    </c:plotArea>
    <c:plotVisOnly val="1"/>
    <c:dispBlanksAs val="zero"/>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Dojam o knjizi:</c:v>
                </c:pt>
              </c:strCache>
            </c:strRef>
          </c:tx>
          <c:dLbls>
            <c:dLbl>
              <c:idx val="2"/>
              <c:delete val="1"/>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2"/>
                <c:pt idx="0">
                  <c:v>naučio sam nešto novo</c:v>
                </c:pt>
                <c:pt idx="1">
                  <c:v>nisam ništa naučio</c:v>
                </c:pt>
              </c:strCache>
            </c:strRef>
          </c:cat>
          <c:val>
            <c:numRef>
              <c:f>List1!$B$2:$B$5</c:f>
              <c:numCache>
                <c:formatCode>General</c:formatCode>
                <c:ptCount val="4"/>
                <c:pt idx="0">
                  <c:v>26</c:v>
                </c:pt>
                <c:pt idx="1">
                  <c:v>16</c:v>
                </c:pt>
              </c:numCache>
            </c:numRef>
          </c:val>
          <c:extLst xmlns:c16r2="http://schemas.microsoft.com/office/drawing/2015/06/chart">
            <c:ext xmlns:c16="http://schemas.microsoft.com/office/drawing/2014/chart" uri="{C3380CC4-5D6E-409C-BE32-E72D297353CC}">
              <c16:uniqueId val="{00000000-73A0-481D-AD65-4368E5DF690D}"/>
            </c:ext>
          </c:extLst>
        </c:ser>
        <c:dLbls>
          <c:showCatName val="1"/>
          <c:showPercent val="1"/>
        </c:dLbls>
      </c:pie3DChart>
    </c:plotArea>
    <c:plotVisOnly val="1"/>
    <c:dispBlanksAs val="zero"/>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Dok sam čitao knjigu:</c:v>
                </c:pt>
              </c:strCache>
            </c:strRef>
          </c:tx>
          <c:dLbls>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4"/>
                <c:pt idx="0">
                  <c:v>nisam ništa radio</c:v>
                </c:pt>
                <c:pt idx="1">
                  <c:v>slušao sam muziku</c:v>
                </c:pt>
                <c:pt idx="2">
                  <c:v>gledao sam TV</c:v>
                </c:pt>
                <c:pt idx="3">
                  <c:v>jeo sam</c:v>
                </c:pt>
              </c:strCache>
            </c:strRef>
          </c:cat>
          <c:val>
            <c:numRef>
              <c:f>List1!$B$2:$B$5</c:f>
              <c:numCache>
                <c:formatCode>General</c:formatCode>
                <c:ptCount val="4"/>
                <c:pt idx="0">
                  <c:v>29</c:v>
                </c:pt>
                <c:pt idx="1">
                  <c:v>5</c:v>
                </c:pt>
                <c:pt idx="2">
                  <c:v>2</c:v>
                </c:pt>
                <c:pt idx="3">
                  <c:v>8</c:v>
                </c:pt>
              </c:numCache>
            </c:numRef>
          </c:val>
          <c:extLst xmlns:c16r2="http://schemas.microsoft.com/office/drawing/2015/06/chart">
            <c:ext xmlns:c16="http://schemas.microsoft.com/office/drawing/2014/chart" uri="{C3380CC4-5D6E-409C-BE32-E72D297353CC}">
              <c16:uniqueId val="{00000000-2C05-4B13-8B17-6E351A4C67E6}"/>
            </c:ext>
          </c:extLst>
        </c:ser>
        <c:dLbls>
          <c:showCatName val="1"/>
          <c:showPercent val="1"/>
        </c:dLbls>
      </c:pie3DChart>
    </c:plotArea>
    <c:plotVisOnly val="1"/>
    <c:dispBlanksAs val="zero"/>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Preporučaš li da knjigu pročitaju oni koji ju još nisu pročitali?</c:v>
                </c:pt>
              </c:strCache>
            </c:strRef>
          </c:tx>
          <c:dLbls>
            <c:dLbl>
              <c:idx val="2"/>
              <c:delete val="1"/>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2"/>
                <c:pt idx="0">
                  <c:v>da</c:v>
                </c:pt>
                <c:pt idx="1">
                  <c:v>ne</c:v>
                </c:pt>
              </c:strCache>
            </c:strRef>
          </c:cat>
          <c:val>
            <c:numRef>
              <c:f>List1!$B$2:$B$5</c:f>
              <c:numCache>
                <c:formatCode>General</c:formatCode>
                <c:ptCount val="4"/>
                <c:pt idx="0">
                  <c:v>38</c:v>
                </c:pt>
                <c:pt idx="1">
                  <c:v>4</c:v>
                </c:pt>
              </c:numCache>
            </c:numRef>
          </c:val>
          <c:extLst xmlns:c16r2="http://schemas.microsoft.com/office/drawing/2015/06/chart">
            <c:ext xmlns:c16="http://schemas.microsoft.com/office/drawing/2014/chart" uri="{C3380CC4-5D6E-409C-BE32-E72D297353CC}">
              <c16:uniqueId val="{00000000-1794-4B85-AFA0-71AD3078DAF4}"/>
            </c:ext>
          </c:extLst>
        </c:ser>
        <c:dLbls>
          <c:showCatName val="1"/>
          <c:showPercent val="1"/>
        </c:dLbls>
      </c:pie3DChart>
    </c:plotArea>
    <c:plotVisOnly val="1"/>
    <c:dispBlanksAs val="zero"/>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Jesi li razumio knjigu?</c:v>
                </c:pt>
              </c:strCache>
            </c:strRef>
          </c:tx>
          <c:dLbls>
            <c:dLbl>
              <c:idx val="1"/>
              <c:layout>
                <c:manualLayout>
                  <c:x val="1.3960156022163925E-2"/>
                  <c:y val="9.9856267966504264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4D52-45AA-95ED-AA1A8676A111}"/>
                </c:ext>
              </c:extLst>
            </c:dLbl>
            <c:dLbl>
              <c:idx val="2"/>
              <c:delete val="1"/>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2"/>
                <c:pt idx="0">
                  <c:v>da</c:v>
                </c:pt>
                <c:pt idx="1">
                  <c:v>ne </c:v>
                </c:pt>
              </c:strCache>
            </c:strRef>
          </c:cat>
          <c:val>
            <c:numRef>
              <c:f>List1!$B$2:$B$5</c:f>
              <c:numCache>
                <c:formatCode>General</c:formatCode>
                <c:ptCount val="4"/>
                <c:pt idx="0">
                  <c:v>41</c:v>
                </c:pt>
                <c:pt idx="1">
                  <c:v>1</c:v>
                </c:pt>
              </c:numCache>
            </c:numRef>
          </c:val>
          <c:extLst xmlns:c16r2="http://schemas.microsoft.com/office/drawing/2015/06/chart">
            <c:ext xmlns:c16="http://schemas.microsoft.com/office/drawing/2014/chart" uri="{C3380CC4-5D6E-409C-BE32-E72D297353CC}">
              <c16:uniqueId val="{00000001-4D52-45AA-95ED-AA1A8676A111}"/>
            </c:ext>
          </c:extLst>
        </c:ser>
        <c:dLbls>
          <c:showCatName val="1"/>
          <c:showPercent val="1"/>
        </c:dLbls>
      </c:pie3DChart>
    </c:plotArea>
    <c:plotVisOnly val="1"/>
    <c:dispBlanksAs val="zero"/>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Smatraš li da knjigu uopće treba čitati kao lektiru?</c:v>
                </c:pt>
              </c:strCache>
            </c:strRef>
          </c:tx>
          <c:dLbls>
            <c:dLbl>
              <c:idx val="2"/>
              <c:delete val="1"/>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2"/>
                <c:pt idx="0">
                  <c:v>da</c:v>
                </c:pt>
                <c:pt idx="1">
                  <c:v>ne </c:v>
                </c:pt>
              </c:strCache>
            </c:strRef>
          </c:cat>
          <c:val>
            <c:numRef>
              <c:f>List1!$B$2:$B$5</c:f>
              <c:numCache>
                <c:formatCode>General</c:formatCode>
                <c:ptCount val="4"/>
                <c:pt idx="0">
                  <c:v>34</c:v>
                </c:pt>
                <c:pt idx="1">
                  <c:v>8</c:v>
                </c:pt>
              </c:numCache>
            </c:numRef>
          </c:val>
          <c:extLst xmlns:c16r2="http://schemas.microsoft.com/office/drawing/2015/06/chart">
            <c:ext xmlns:c16="http://schemas.microsoft.com/office/drawing/2014/chart" uri="{C3380CC4-5D6E-409C-BE32-E72D297353CC}">
              <c16:uniqueId val="{00000000-B2DA-43B2-9B4C-2024A69335AD}"/>
            </c:ext>
          </c:extLst>
        </c:ser>
        <c:dLbls>
          <c:showCatName val="1"/>
          <c:showPercent val="1"/>
        </c:dLbls>
      </c:pie3DChart>
    </c:plotArea>
    <c:plotVisOnly val="1"/>
    <c:dispBlanksAs val="zero"/>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Kojoj književnoj vrsti pripada knjiga?</c:v>
                </c:pt>
              </c:strCache>
            </c:strRef>
          </c:tx>
          <c:dLbls>
            <c:dLbl>
              <c:idx val="0"/>
              <c:layout>
                <c:manualLayout>
                  <c:x val="0.12181621828521461"/>
                  <c:y val="1.8318022747156607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D4D1-475E-99B0-51AD87B7DC97}"/>
                </c:ext>
              </c:extLst>
            </c:dLbl>
            <c:dLbl>
              <c:idx val="1"/>
              <c:layout>
                <c:manualLayout>
                  <c:x val="2.4883439049285506E-2"/>
                  <c:y val="-1.0451818522684658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D4D1-475E-99B0-51AD87B7DC97}"/>
                </c:ext>
              </c:extLst>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4"/>
                <c:pt idx="0">
                  <c:v>bajka</c:v>
                </c:pt>
                <c:pt idx="1">
                  <c:v>pripovijetka</c:v>
                </c:pt>
                <c:pt idx="2">
                  <c:v>roman u trapericama</c:v>
                </c:pt>
                <c:pt idx="3">
                  <c:v>roman </c:v>
                </c:pt>
              </c:strCache>
            </c:strRef>
          </c:cat>
          <c:val>
            <c:numRef>
              <c:f>List1!$B$2:$B$5</c:f>
              <c:numCache>
                <c:formatCode>General</c:formatCode>
                <c:ptCount val="4"/>
                <c:pt idx="0">
                  <c:v>0</c:v>
                </c:pt>
                <c:pt idx="1">
                  <c:v>0</c:v>
                </c:pt>
                <c:pt idx="2">
                  <c:v>38</c:v>
                </c:pt>
                <c:pt idx="3">
                  <c:v>4</c:v>
                </c:pt>
              </c:numCache>
            </c:numRef>
          </c:val>
          <c:extLst xmlns:c16r2="http://schemas.microsoft.com/office/drawing/2015/06/chart">
            <c:ext xmlns:c16="http://schemas.microsoft.com/office/drawing/2014/chart" uri="{C3380CC4-5D6E-409C-BE32-E72D297353CC}">
              <c16:uniqueId val="{00000002-D4D1-475E-99B0-51AD87B7DC97}"/>
            </c:ext>
          </c:extLst>
        </c:ser>
        <c:dLbls>
          <c:showCatName val="1"/>
          <c:showPercent val="1"/>
        </c:dLbls>
      </c:pie3DChart>
    </c:plotArea>
    <c:plotVisOnly val="1"/>
    <c:dispBlanksAs val="zero"/>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Što znače inicijali J.D.?</c:v>
                </c:pt>
              </c:strCache>
            </c:strRef>
          </c:tx>
          <c:dLbls>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James Daniel</c:v>
                </c:pt>
                <c:pt idx="1">
                  <c:v>Jerome David</c:v>
                </c:pt>
                <c:pt idx="2">
                  <c:v>Jeronim Davids</c:v>
                </c:pt>
              </c:strCache>
            </c:strRef>
          </c:cat>
          <c:val>
            <c:numRef>
              <c:f>List1!$B$2:$B$5</c:f>
              <c:numCache>
                <c:formatCode>General</c:formatCode>
                <c:ptCount val="4"/>
                <c:pt idx="0">
                  <c:v>7</c:v>
                </c:pt>
                <c:pt idx="1">
                  <c:v>35</c:v>
                </c:pt>
                <c:pt idx="2">
                  <c:v>0</c:v>
                </c:pt>
              </c:numCache>
            </c:numRef>
          </c:val>
          <c:extLst xmlns:c16r2="http://schemas.microsoft.com/office/drawing/2015/06/chart">
            <c:ext xmlns:c16="http://schemas.microsoft.com/office/drawing/2014/chart" uri="{C3380CC4-5D6E-409C-BE32-E72D297353CC}">
              <c16:uniqueId val="{00000000-A2DA-4758-A529-40AE1AFE93B6}"/>
            </c:ext>
          </c:extLst>
        </c:ser>
        <c:dLbls>
          <c:showCatName val="1"/>
          <c:showPercent val="1"/>
        </c:dLbls>
      </c:pie3DChart>
    </c:plotArea>
    <c:plotVisOnly val="1"/>
    <c:dispBlanksAs val="zero"/>
  </c:chart>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Kako se zove glavni lik djela?</c:v>
                </c:pt>
              </c:strCache>
            </c:strRef>
          </c:tx>
          <c:dLbls>
            <c:dLbl>
              <c:idx val="0"/>
              <c:layout>
                <c:manualLayout>
                  <c:x val="-0.18721155949256388"/>
                  <c:y val="3.0222784651918508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CD12-4709-A8F2-4748045B4CA0}"/>
                </c:ext>
              </c:extLst>
            </c:dLbl>
            <c:dLbl>
              <c:idx val="1"/>
              <c:layout>
                <c:manualLayout>
                  <c:x val="-1.5071631671041119E-2"/>
                  <c:y val="9.5888013998250227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CD12-4709-A8F2-4748045B4CA0}"/>
                </c:ext>
              </c:extLst>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Pencey</c:v>
                </c:pt>
                <c:pt idx="1">
                  <c:v>Aly </c:v>
                </c:pt>
                <c:pt idx="2">
                  <c:v>Holden</c:v>
                </c:pt>
              </c:strCache>
            </c:strRef>
          </c:cat>
          <c:val>
            <c:numRef>
              <c:f>List1!$B$2:$B$5</c:f>
              <c:numCache>
                <c:formatCode>General</c:formatCode>
                <c:ptCount val="4"/>
                <c:pt idx="0">
                  <c:v>0</c:v>
                </c:pt>
                <c:pt idx="1">
                  <c:v>1</c:v>
                </c:pt>
                <c:pt idx="2">
                  <c:v>41</c:v>
                </c:pt>
              </c:numCache>
            </c:numRef>
          </c:val>
          <c:extLst xmlns:c16r2="http://schemas.microsoft.com/office/drawing/2015/06/chart">
            <c:ext xmlns:c16="http://schemas.microsoft.com/office/drawing/2014/chart" uri="{C3380CC4-5D6E-409C-BE32-E72D297353CC}">
              <c16:uniqueId val="{00000002-CD12-4709-A8F2-4748045B4CA0}"/>
            </c:ext>
          </c:extLst>
        </c:ser>
        <c:dLbls>
          <c:showCatName val="1"/>
          <c:showPercent val="1"/>
        </c:dLbls>
      </c:pie3DChart>
    </c:plotArea>
    <c:plotVisOnly val="1"/>
    <c:dispBlanksAs val="zero"/>
  </c:chart>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Koje pitanje muči glavnog lika?</c:v>
                </c:pt>
              </c:strCache>
            </c:strRef>
          </c:tx>
          <c:dLbls>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Kamo idu patke?</c:v>
                </c:pt>
                <c:pt idx="1">
                  <c:v>Kamo idu ljudi?</c:v>
                </c:pt>
                <c:pt idx="2">
                  <c:v>Kamo idu golubovi?</c:v>
                </c:pt>
              </c:strCache>
            </c:strRef>
          </c:cat>
          <c:val>
            <c:numRef>
              <c:f>List1!$B$2:$B$5</c:f>
              <c:numCache>
                <c:formatCode>General</c:formatCode>
                <c:ptCount val="4"/>
                <c:pt idx="0">
                  <c:v>17</c:v>
                </c:pt>
                <c:pt idx="1">
                  <c:v>18</c:v>
                </c:pt>
                <c:pt idx="2">
                  <c:v>7</c:v>
                </c:pt>
              </c:numCache>
            </c:numRef>
          </c:val>
          <c:extLst xmlns:c16r2="http://schemas.microsoft.com/office/drawing/2015/06/chart">
            <c:ext xmlns:c16="http://schemas.microsoft.com/office/drawing/2014/chart" uri="{C3380CC4-5D6E-409C-BE32-E72D297353CC}">
              <c16:uniqueId val="{00000000-9677-4561-BB7E-5D7C534C8231}"/>
            </c:ext>
          </c:extLst>
        </c:ser>
        <c:dLbls>
          <c:showCatName val="1"/>
          <c:showPercent val="1"/>
        </c:dLbls>
      </c:pie3DChart>
    </c:plotArea>
    <c:plotVisOnly val="1"/>
    <c:dispBlanksAs val="zero"/>
  </c:chart>
  <c:externalData r:id="rId1"/>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Što znači "Lovac u žitu"?</c:v>
                </c:pt>
              </c:strCache>
            </c:strRef>
          </c:tx>
          <c:dLbls>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da se glavni lik izgubio u žitu</c:v>
                </c:pt>
                <c:pt idx="1">
                  <c:v>glavni lik traži smisao života</c:v>
                </c:pt>
                <c:pt idx="2">
                  <c:v>lovi životinje u žitu</c:v>
                </c:pt>
              </c:strCache>
            </c:strRef>
          </c:cat>
          <c:val>
            <c:numRef>
              <c:f>List1!$B$2:$B$5</c:f>
              <c:numCache>
                <c:formatCode>General</c:formatCode>
                <c:ptCount val="4"/>
                <c:pt idx="0">
                  <c:v>1</c:v>
                </c:pt>
                <c:pt idx="1">
                  <c:v>40</c:v>
                </c:pt>
                <c:pt idx="2">
                  <c:v>1</c:v>
                </c:pt>
              </c:numCache>
            </c:numRef>
          </c:val>
          <c:extLst xmlns:c16r2="http://schemas.microsoft.com/office/drawing/2015/06/chart">
            <c:ext xmlns:c16="http://schemas.microsoft.com/office/drawing/2014/chart" uri="{C3380CC4-5D6E-409C-BE32-E72D297353CC}">
              <c16:uniqueId val="{00000000-4E6A-4F23-9E3E-1D989DCBABFF}"/>
            </c:ext>
          </c:extLst>
        </c:ser>
        <c:dLbls>
          <c:showCatName val="1"/>
          <c:showPercent val="1"/>
        </c:dLbls>
      </c:pie3DChart>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Knjiga je:</c:v>
                </c:pt>
              </c:strCache>
            </c:strRef>
          </c:tx>
          <c:dLbls>
            <c:dLbl>
              <c:idx val="0"/>
              <c:layout>
                <c:manualLayout>
                  <c:x val="-6.6638607973046549E-2"/>
                  <c:y val="0.13330984179463756"/>
                </c:manualLayout>
              </c:layout>
              <c:showCatName val="1"/>
              <c:showPercent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3"/>
                <c:pt idx="0">
                  <c:v>uživao sam čitajući</c:v>
                </c:pt>
                <c:pt idx="1">
                  <c:v>dobra</c:v>
                </c:pt>
                <c:pt idx="2">
                  <c:v>grozna</c:v>
                </c:pt>
              </c:strCache>
            </c:strRef>
          </c:cat>
          <c:val>
            <c:numRef>
              <c:f>Sheet1!$B$2:$B$5</c:f>
              <c:numCache>
                <c:formatCode>General</c:formatCode>
                <c:ptCount val="4"/>
                <c:pt idx="0">
                  <c:v>8</c:v>
                </c:pt>
                <c:pt idx="1">
                  <c:v>55</c:v>
                </c:pt>
                <c:pt idx="2">
                  <c:v>5</c:v>
                </c:pt>
              </c:numCache>
            </c:numRef>
          </c:val>
          <c:extLst xmlns:c16r2="http://schemas.microsoft.com/office/drawing/2015/06/chart">
            <c:ext xmlns:c16="http://schemas.microsoft.com/office/drawing/2014/chart" uri="{C3380CC4-5D6E-409C-BE32-E72D297353CC}">
              <c16:uniqueId val="{00000000-1A5B-45AD-89E4-181C03CDC0DC}"/>
            </c:ext>
          </c:extLst>
        </c:ser>
        <c:dLbls>
          <c:showCatName val="1"/>
          <c:showPercent val="1"/>
        </c:dLbls>
      </c:pie3DChart>
    </c:plotArea>
    <c:plotVisOnly val="1"/>
    <c:dispBlanksAs val="zero"/>
  </c:chart>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Koliko je stranica imala knjiga?</c:v>
                </c:pt>
              </c:strCache>
            </c:strRef>
          </c:tx>
          <c:dLbls>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List1!$A$2:$A$6</c:f>
              <c:strCache>
                <c:ptCount val="5"/>
                <c:pt idx="0">
                  <c:v>ne znam</c:v>
                </c:pt>
                <c:pt idx="1">
                  <c:v>nisam čitao</c:v>
                </c:pt>
                <c:pt idx="2">
                  <c:v>150-200 str.</c:v>
                </c:pt>
                <c:pt idx="3">
                  <c:v>200-250 str.</c:v>
                </c:pt>
                <c:pt idx="4">
                  <c:v>250-300 str.</c:v>
                </c:pt>
              </c:strCache>
            </c:strRef>
          </c:cat>
          <c:val>
            <c:numRef>
              <c:f>List1!$B$2:$B$6</c:f>
              <c:numCache>
                <c:formatCode>General</c:formatCode>
                <c:ptCount val="5"/>
                <c:pt idx="0">
                  <c:v>27</c:v>
                </c:pt>
                <c:pt idx="1">
                  <c:v>0</c:v>
                </c:pt>
                <c:pt idx="2">
                  <c:v>1</c:v>
                </c:pt>
                <c:pt idx="3">
                  <c:v>8</c:v>
                </c:pt>
                <c:pt idx="4">
                  <c:v>6</c:v>
                </c:pt>
              </c:numCache>
            </c:numRef>
          </c:val>
          <c:extLst xmlns:c16r2="http://schemas.microsoft.com/office/drawing/2015/06/chart">
            <c:ext xmlns:c16="http://schemas.microsoft.com/office/drawing/2014/chart" uri="{C3380CC4-5D6E-409C-BE32-E72D297353CC}">
              <c16:uniqueId val="{00000000-9933-49D1-A1F6-D895F1ED1554}"/>
            </c:ext>
          </c:extLst>
        </c:ser>
        <c:dLbls>
          <c:showCatName val="1"/>
          <c:showPercent val="1"/>
        </c:dLbls>
      </c:pie3DChart>
    </c:plotArea>
    <c:plotVisOnly val="1"/>
    <c:dispBlanksAs val="zero"/>
  </c:chart>
  <c:externalData r:id="rId1"/>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List1!$B$1</c:f>
              <c:strCache>
                <c:ptCount val="1"/>
                <c:pt idx="0">
                  <c:v>Koja je biblioteka/nakladnik izdala knjigu?</c:v>
                </c:pt>
              </c:strCache>
            </c:strRef>
          </c:tx>
          <c:dLbls>
            <c:dLbl>
              <c:idx val="1"/>
              <c:layout>
                <c:manualLayout>
                  <c:x val="-2.8525353601633132E-2"/>
                  <c:y val="2.0843957005374437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FF69-4B0A-AF9D-8AF61B231784}"/>
                </c:ext>
              </c:extLst>
            </c:dLbl>
            <c:dLbl>
              <c:idx val="2"/>
              <c:layout>
                <c:manualLayout>
                  <c:x val="0.10960976232137649"/>
                  <c:y val="0.12268497687789026"/>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FF69-4B0A-AF9D-8AF61B231784}"/>
                </c:ext>
              </c:extLst>
            </c:dLbl>
            <c:dLbl>
              <c:idx val="3"/>
              <c:delete val="1"/>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List1!$A$2:$A$5</c:f>
              <c:strCache>
                <c:ptCount val="3"/>
                <c:pt idx="0">
                  <c:v>ne znam</c:v>
                </c:pt>
                <c:pt idx="1">
                  <c:v>nisam čitao</c:v>
                </c:pt>
                <c:pt idx="2">
                  <c:v>Školska knjiga</c:v>
                </c:pt>
              </c:strCache>
            </c:strRef>
          </c:cat>
          <c:val>
            <c:numRef>
              <c:f>List1!$B$2:$B$5</c:f>
              <c:numCache>
                <c:formatCode>General</c:formatCode>
                <c:ptCount val="4"/>
                <c:pt idx="0">
                  <c:v>39</c:v>
                </c:pt>
                <c:pt idx="1">
                  <c:v>0</c:v>
                </c:pt>
                <c:pt idx="2">
                  <c:v>2</c:v>
                </c:pt>
              </c:numCache>
            </c:numRef>
          </c:val>
          <c:extLst xmlns:c16r2="http://schemas.microsoft.com/office/drawing/2015/06/chart">
            <c:ext xmlns:c16="http://schemas.microsoft.com/office/drawing/2014/chart" uri="{C3380CC4-5D6E-409C-BE32-E72D297353CC}">
              <c16:uniqueId val="{00000002-FF69-4B0A-AF9D-8AF61B231784}"/>
            </c:ext>
          </c:extLst>
        </c:ser>
        <c:dLbls>
          <c:showCatName val="1"/>
          <c:showPercent val="1"/>
        </c:dLbls>
      </c:pie3DChart>
    </c:plotArea>
    <c:plotVisOnly val="1"/>
    <c:dispBlanksAs val="zero"/>
  </c:chart>
  <c:externalData r:id="rId1"/>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hr-HR"/>
  <c:chart>
    <c:title>
      <c:tx>
        <c:rich>
          <a:bodyPr/>
          <a:lstStyle/>
          <a:p>
            <a:pPr>
              <a:defRPr/>
            </a:pPr>
            <a:r>
              <a:rPr lang="en-US" dirty="0" err="1"/>
              <a:t>Holdenova</a:t>
            </a:r>
            <a:r>
              <a:rPr lang="en-US" dirty="0"/>
              <a:t> </a:t>
            </a:r>
            <a:r>
              <a:rPr lang="en-US" dirty="0" err="1"/>
              <a:t>razmišljanja</a:t>
            </a:r>
            <a:r>
              <a:rPr lang="en-US" dirty="0"/>
              <a:t> </a:t>
            </a:r>
            <a:r>
              <a:rPr lang="en-US" dirty="0" err="1"/>
              <a:t>slična</a:t>
            </a:r>
            <a:r>
              <a:rPr lang="en-US" dirty="0"/>
              <a:t> </a:t>
            </a:r>
            <a:r>
              <a:rPr lang="en-US" dirty="0" err="1"/>
              <a:t>su</a:t>
            </a:r>
            <a:r>
              <a:rPr lang="en-US" dirty="0"/>
              <a:t> </a:t>
            </a:r>
            <a:r>
              <a:rPr lang="en-US" dirty="0" err="1"/>
              <a:t>mojima</a:t>
            </a:r>
            <a:r>
              <a:rPr lang="en-US" dirty="0"/>
              <a:t> </a:t>
            </a:r>
            <a:r>
              <a:rPr lang="en-US" dirty="0" err="1"/>
              <a:t>po</a:t>
            </a:r>
            <a:r>
              <a:rPr lang="en-US" dirty="0" smtClean="0"/>
              <a:t>:</a:t>
            </a:r>
            <a:endParaRPr lang="hr-HR" dirty="0" smtClean="0"/>
          </a:p>
          <a:p>
            <a:pPr>
              <a:defRPr/>
            </a:pPr>
            <a:endParaRPr lang="hr-HR" dirty="0" smtClean="0"/>
          </a:p>
        </c:rich>
      </c:tx>
      <c:layout/>
    </c:title>
    <c:view3D>
      <c:rotX val="30"/>
      <c:perspective val="30"/>
    </c:view3D>
    <c:plotArea>
      <c:layout/>
      <c:pie3DChart>
        <c:varyColors val="1"/>
        <c:ser>
          <c:idx val="0"/>
          <c:order val="0"/>
          <c:tx>
            <c:strRef>
              <c:f>List1!$B$1</c:f>
              <c:strCache>
                <c:ptCount val="1"/>
                <c:pt idx="0">
                  <c:v>Holdenova razmišljanja slična su mojima po:</c:v>
                </c:pt>
              </c:strCache>
            </c:strRef>
          </c:tx>
          <c:dLbls>
            <c:dLbl>
              <c:idx val="3"/>
              <c:layout>
                <c:manualLayout>
                  <c:x val="2.7074219889180611E-2"/>
                  <c:y val="1.0006874140732451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4FE7-44C7-9F22-696362C183DB}"/>
                </c:ext>
              </c:extLst>
            </c:dLbl>
            <c:dLbl>
              <c:idx val="4"/>
              <c:layout>
                <c:manualLayout>
                  <c:x val="0.14194717847769087"/>
                  <c:y val="8.432539682539715E-2"/>
                </c:manualLayout>
              </c:layou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4FE7-44C7-9F22-696362C183DB}"/>
                </c:ext>
              </c:extLst>
            </c:dLbl>
            <c:spPr>
              <a:noFill/>
              <a:ln>
                <a:noFill/>
              </a:ln>
              <a:effectLst/>
            </c:spPr>
            <c:showCatName val="1"/>
            <c:showPercent val="1"/>
            <c:showLeaderLines val="1"/>
            <c:extLst xmlns:c16r2="http://schemas.microsoft.com/office/drawing/2015/06/chart">
              <c:ext xmlns:c15="http://schemas.microsoft.com/office/drawing/2012/chart" uri="{CE6537A1-D6FC-4f65-9D91-7224C49458BB}">
                <c15:layout/>
              </c:ext>
            </c:extLst>
          </c:dLbls>
          <c:cat>
            <c:strRef>
              <c:f>List1!$A$2:$A$6</c:f>
              <c:strCache>
                <c:ptCount val="5"/>
                <c:pt idx="0">
                  <c:v>kritičkom razmišljanju prema svijetu i odraslim osobama</c:v>
                </c:pt>
                <c:pt idx="1">
                  <c:v>tinejdžerskim traženjima samog sebe u procesu odrastanja</c:v>
                </c:pt>
                <c:pt idx="2">
                  <c:v>osobnim iskustvima sa ženama/alkoholom</c:v>
                </c:pt>
                <c:pt idx="3">
                  <c:v>literarnim stavovima</c:v>
                </c:pt>
                <c:pt idx="4">
                  <c:v>stavovima o otuđenoj i disfunkcionalnoj obitelji</c:v>
                </c:pt>
              </c:strCache>
            </c:strRef>
          </c:cat>
          <c:val>
            <c:numRef>
              <c:f>List1!$B$2:$B$6</c:f>
              <c:numCache>
                <c:formatCode>General</c:formatCode>
                <c:ptCount val="5"/>
                <c:pt idx="0">
                  <c:v>14</c:v>
                </c:pt>
                <c:pt idx="1">
                  <c:v>32</c:v>
                </c:pt>
                <c:pt idx="2">
                  <c:v>4</c:v>
                </c:pt>
                <c:pt idx="3">
                  <c:v>1</c:v>
                </c:pt>
                <c:pt idx="4">
                  <c:v>3</c:v>
                </c:pt>
              </c:numCache>
            </c:numRef>
          </c:val>
          <c:extLst xmlns:c16r2="http://schemas.microsoft.com/office/drawing/2015/06/chart">
            <c:ext xmlns:c16="http://schemas.microsoft.com/office/drawing/2014/chart" uri="{C3380CC4-5D6E-409C-BE32-E72D297353CC}">
              <c16:uniqueId val="{00000002-4FE7-44C7-9F22-696362C183DB}"/>
            </c:ext>
          </c:extLst>
        </c:ser>
        <c:dLbls>
          <c:showCatName val="1"/>
          <c:showPercent val="1"/>
        </c:dLbls>
      </c:pie3DChart>
    </c:plotArea>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hr-HR"/>
  <c:chart>
    <c:title>
      <c:tx>
        <c:rich>
          <a:bodyPr/>
          <a:lstStyle/>
          <a:p>
            <a:pPr>
              <a:defRPr/>
            </a:pPr>
            <a:r>
              <a:rPr lang="en-US"/>
              <a:t>Do</a:t>
            </a:r>
            <a:r>
              <a:rPr lang="hr-HR"/>
              <a:t>j</a:t>
            </a:r>
            <a:r>
              <a:rPr lang="en-US"/>
              <a:t>am o knjizi:</a:t>
            </a:r>
          </a:p>
        </c:rich>
      </c:tx>
      <c:layout/>
    </c:title>
    <c:view3D>
      <c:rotX val="30"/>
      <c:perspective val="30"/>
    </c:view3D>
    <c:plotArea>
      <c:layout/>
      <c:pie3DChart>
        <c:varyColors val="1"/>
        <c:ser>
          <c:idx val="0"/>
          <c:order val="0"/>
          <c:tx>
            <c:strRef>
              <c:f>Sheet1!$B$1</c:f>
              <c:strCache>
                <c:ptCount val="1"/>
                <c:pt idx="0">
                  <c:v>Doam o knjizi:</c:v>
                </c:pt>
              </c:strCache>
            </c:strRef>
          </c:tx>
          <c:dLbls>
            <c:dLbl>
              <c:idx val="2"/>
              <c:delete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2"/>
                <c:pt idx="0">
                  <c:v>naučio sam nešto novo</c:v>
                </c:pt>
                <c:pt idx="1">
                  <c:v>nisam ništa naučio</c:v>
                </c:pt>
              </c:strCache>
            </c:strRef>
          </c:cat>
          <c:val>
            <c:numRef>
              <c:f>Sheet1!$B$2:$B$5</c:f>
              <c:numCache>
                <c:formatCode>General</c:formatCode>
                <c:ptCount val="4"/>
                <c:pt idx="0">
                  <c:v>41</c:v>
                </c:pt>
                <c:pt idx="1">
                  <c:v>27</c:v>
                </c:pt>
              </c:numCache>
            </c:numRef>
          </c:val>
          <c:extLst xmlns:c16r2="http://schemas.microsoft.com/office/drawing/2015/06/chart">
            <c:ext xmlns:c16="http://schemas.microsoft.com/office/drawing/2014/chart" uri="{C3380CC4-5D6E-409C-BE32-E72D297353CC}">
              <c16:uniqueId val="{00000000-9547-41B7-B5A2-4907609B1CC1}"/>
            </c:ext>
          </c:extLst>
        </c:ser>
        <c:dLbls>
          <c:showCatName val="1"/>
          <c:showPercent val="1"/>
        </c:dLbls>
      </c:pie3DChart>
    </c:plotArea>
    <c:plotVisOnly val="1"/>
    <c:dispBlanksAs val="zero"/>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Dok sam čitao knjigu:</c:v>
                </c:pt>
              </c:strCache>
            </c:strRef>
          </c:tx>
          <c:dLbls>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4"/>
                <c:pt idx="0">
                  <c:v>nisam ništa radio</c:v>
                </c:pt>
                <c:pt idx="1">
                  <c:v>slušao sam muziku</c:v>
                </c:pt>
                <c:pt idx="2">
                  <c:v>gledao sam TV</c:v>
                </c:pt>
                <c:pt idx="3">
                  <c:v>jeo sam</c:v>
                </c:pt>
              </c:strCache>
            </c:strRef>
          </c:cat>
          <c:val>
            <c:numRef>
              <c:f>Sheet1!$B$2:$B$5</c:f>
              <c:numCache>
                <c:formatCode>General</c:formatCode>
                <c:ptCount val="4"/>
                <c:pt idx="0">
                  <c:v>36</c:v>
                </c:pt>
                <c:pt idx="1">
                  <c:v>17</c:v>
                </c:pt>
                <c:pt idx="2">
                  <c:v>4</c:v>
                </c:pt>
                <c:pt idx="3">
                  <c:v>13</c:v>
                </c:pt>
              </c:numCache>
            </c:numRef>
          </c:val>
          <c:extLst xmlns:c16r2="http://schemas.microsoft.com/office/drawing/2015/06/chart">
            <c:ext xmlns:c16="http://schemas.microsoft.com/office/drawing/2014/chart" uri="{C3380CC4-5D6E-409C-BE32-E72D297353CC}">
              <c16:uniqueId val="{00000000-AA4A-40AD-BC63-C7B395746361}"/>
            </c:ext>
          </c:extLst>
        </c:ser>
        <c:dLbls>
          <c:showCatName val="1"/>
          <c:showPercent val="1"/>
        </c:dLbls>
      </c:pie3DChart>
    </c:plotArea>
    <c:plotVisOnly val="1"/>
    <c:dispBlanksAs val="zero"/>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Preporučaš li da knjigu pročitaju oni koji ju još nisu pročitali?</c:v>
                </c:pt>
              </c:strCache>
            </c:strRef>
          </c:tx>
          <c:dLbls>
            <c:dLbl>
              <c:idx val="2"/>
              <c:delete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2"/>
                <c:pt idx="0">
                  <c:v>Da</c:v>
                </c:pt>
                <c:pt idx="1">
                  <c:v>Ne</c:v>
                </c:pt>
              </c:strCache>
            </c:strRef>
          </c:cat>
          <c:val>
            <c:numRef>
              <c:f>Sheet1!$B$2:$B$5</c:f>
              <c:numCache>
                <c:formatCode>General</c:formatCode>
                <c:ptCount val="4"/>
                <c:pt idx="0">
                  <c:v>49</c:v>
                </c:pt>
                <c:pt idx="1">
                  <c:v>19</c:v>
                </c:pt>
              </c:numCache>
            </c:numRef>
          </c:val>
          <c:extLst xmlns:c16r2="http://schemas.microsoft.com/office/drawing/2015/06/chart">
            <c:ext xmlns:c16="http://schemas.microsoft.com/office/drawing/2014/chart" uri="{C3380CC4-5D6E-409C-BE32-E72D297353CC}">
              <c16:uniqueId val="{00000000-8E8E-467E-84DF-2E3B7998D011}"/>
            </c:ext>
          </c:extLst>
        </c:ser>
        <c:dLbls>
          <c:showCatName val="1"/>
          <c:showPercent val="1"/>
        </c:dLbls>
      </c:pie3DChart>
    </c:plotArea>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Jesi li razumio knjigu?</c:v>
                </c:pt>
              </c:strCache>
            </c:strRef>
          </c:tx>
          <c:dLbls>
            <c:dLbl>
              <c:idx val="2"/>
              <c:delete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2"/>
                <c:pt idx="0">
                  <c:v>Da</c:v>
                </c:pt>
                <c:pt idx="1">
                  <c:v>Ne</c:v>
                </c:pt>
              </c:strCache>
            </c:strRef>
          </c:cat>
          <c:val>
            <c:numRef>
              <c:f>Sheet1!$B$2:$B$5</c:f>
              <c:numCache>
                <c:formatCode>General</c:formatCode>
                <c:ptCount val="4"/>
                <c:pt idx="0">
                  <c:v>59</c:v>
                </c:pt>
                <c:pt idx="1">
                  <c:v>11</c:v>
                </c:pt>
              </c:numCache>
            </c:numRef>
          </c:val>
          <c:extLst xmlns:c16r2="http://schemas.microsoft.com/office/drawing/2015/06/chart">
            <c:ext xmlns:c16="http://schemas.microsoft.com/office/drawing/2014/chart" uri="{C3380CC4-5D6E-409C-BE32-E72D297353CC}">
              <c16:uniqueId val="{00000000-55ED-4E08-9557-FDAE988ECED3}"/>
            </c:ext>
          </c:extLst>
        </c:ser>
        <c:dLbls>
          <c:showCatName val="1"/>
          <c:showPercent val="1"/>
        </c:dLbls>
      </c:pie3DChart>
    </c:plotArea>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hr-HR"/>
  <c:chart>
    <c:title>
      <c:tx>
        <c:rich>
          <a:bodyPr/>
          <a:lstStyle/>
          <a:p>
            <a:pPr>
              <a:defRPr/>
            </a:pPr>
            <a:r>
              <a:rPr lang="en-US"/>
              <a:t>Smatraš li da knjigu uop</a:t>
            </a:r>
            <a:r>
              <a:rPr lang="hr-HR"/>
              <a:t>ć</a:t>
            </a:r>
            <a:r>
              <a:rPr lang="en-US"/>
              <a:t>e treba čitati kao lektiru?</a:t>
            </a:r>
          </a:p>
        </c:rich>
      </c:tx>
      <c:layout/>
    </c:title>
    <c:view3D>
      <c:rotX val="30"/>
      <c:perspective val="30"/>
    </c:view3D>
    <c:plotArea>
      <c:layout/>
      <c:pie3DChart>
        <c:varyColors val="1"/>
        <c:ser>
          <c:idx val="0"/>
          <c:order val="0"/>
          <c:tx>
            <c:strRef>
              <c:f>Sheet1!$B$1</c:f>
              <c:strCache>
                <c:ptCount val="1"/>
                <c:pt idx="0">
                  <c:v>Smatraš li da knjigu uopče treba čitati kao lektiru?</c:v>
                </c:pt>
              </c:strCache>
            </c:strRef>
          </c:tx>
          <c:dLbls>
            <c:dLbl>
              <c:idx val="2"/>
              <c:delete val="1"/>
            </c:dLbl>
            <c:dLbl>
              <c:idx val="3"/>
              <c:delete val="1"/>
            </c:dLbl>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2"/>
                <c:pt idx="0">
                  <c:v>Da</c:v>
                </c:pt>
                <c:pt idx="1">
                  <c:v>Ne</c:v>
                </c:pt>
              </c:strCache>
            </c:strRef>
          </c:cat>
          <c:val>
            <c:numRef>
              <c:f>Sheet1!$B$2:$B$5</c:f>
              <c:numCache>
                <c:formatCode>General</c:formatCode>
                <c:ptCount val="4"/>
                <c:pt idx="0">
                  <c:v>51</c:v>
                </c:pt>
                <c:pt idx="1">
                  <c:v>17</c:v>
                </c:pt>
              </c:numCache>
            </c:numRef>
          </c:val>
          <c:extLst xmlns:c16r2="http://schemas.microsoft.com/office/drawing/2015/06/chart">
            <c:ext xmlns:c16="http://schemas.microsoft.com/office/drawing/2014/chart" uri="{C3380CC4-5D6E-409C-BE32-E72D297353CC}">
              <c16:uniqueId val="{00000000-18F2-4E62-9B45-D84BA2713DA8}"/>
            </c:ext>
          </c:extLst>
        </c:ser>
        <c:dLbls>
          <c:showCatName val="1"/>
          <c:showPercent val="1"/>
        </c:dLbls>
      </c:pie3DChart>
    </c:plotArea>
    <c:plotVisOnly val="1"/>
    <c:dispBlanksAs val="zero"/>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hr-HR"/>
  <c:chart>
    <c:title>
      <c:layout/>
    </c:title>
    <c:view3D>
      <c:rotX val="30"/>
      <c:perspective val="30"/>
    </c:view3D>
    <c:plotArea>
      <c:layout/>
      <c:pie3DChart>
        <c:varyColors val="1"/>
        <c:ser>
          <c:idx val="0"/>
          <c:order val="0"/>
          <c:tx>
            <c:strRef>
              <c:f>Sheet1!$B$1</c:f>
              <c:strCache>
                <c:ptCount val="1"/>
                <c:pt idx="0">
                  <c:v>Kojoj književnoj vrsti pripada lektira?</c:v>
                </c:pt>
              </c:strCache>
            </c:strRef>
          </c:tx>
          <c:dLbls>
            <c:spPr>
              <a:noFill/>
              <a:ln>
                <a:noFill/>
              </a:ln>
              <a:effectLst/>
            </c:spPr>
            <c:showCatName val="1"/>
            <c:showPercent val="1"/>
            <c:extLst xmlns:c16r2="http://schemas.microsoft.com/office/drawing/2015/06/chart">
              <c:ext xmlns:c15="http://schemas.microsoft.com/office/drawing/2012/chart" uri="{CE6537A1-D6FC-4f65-9D91-7224C49458BB}">
                <c15:layout/>
              </c:ext>
            </c:extLst>
          </c:dLbls>
          <c:cat>
            <c:strRef>
              <c:f>Sheet1!$A$2:$A$5</c:f>
              <c:strCache>
                <c:ptCount val="4"/>
                <c:pt idx="0">
                  <c:v>bajka</c:v>
                </c:pt>
                <c:pt idx="1">
                  <c:v>pripovjetka</c:v>
                </c:pt>
                <c:pt idx="2">
                  <c:v>roman u trapericama</c:v>
                </c:pt>
                <c:pt idx="3">
                  <c:v>roman</c:v>
                </c:pt>
              </c:strCache>
            </c:strRef>
          </c:cat>
          <c:val>
            <c:numRef>
              <c:f>Sheet1!$B$2:$B$5</c:f>
              <c:numCache>
                <c:formatCode>General</c:formatCode>
                <c:ptCount val="4"/>
                <c:pt idx="0">
                  <c:v>0</c:v>
                </c:pt>
                <c:pt idx="1">
                  <c:v>5</c:v>
                </c:pt>
                <c:pt idx="2">
                  <c:v>51</c:v>
                </c:pt>
                <c:pt idx="3">
                  <c:v>12</c:v>
                </c:pt>
              </c:numCache>
            </c:numRef>
          </c:val>
          <c:extLst xmlns:c16r2="http://schemas.microsoft.com/office/drawing/2015/06/chart">
            <c:ext xmlns:c16="http://schemas.microsoft.com/office/drawing/2014/chart" uri="{C3380CC4-5D6E-409C-BE32-E72D297353CC}">
              <c16:uniqueId val="{00000000-383E-4A1B-A200-5637E15EB2F9}"/>
            </c:ext>
          </c:extLst>
        </c:ser>
        <c:dLbls>
          <c:showCatName val="1"/>
          <c:showPercent val="1"/>
        </c:dLbls>
      </c:pie3DChart>
    </c:plotArea>
    <c:plotVisOnly val="1"/>
    <c:dispBlanksAs val="zero"/>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hr-HR" smtClean="0"/>
              <a:t>Srednja škola Delnice</a:t>
            </a:r>
            <a:endParaRPr lang="hr-HR"/>
          </a:p>
        </p:txBody>
      </p:sp>
      <p:sp>
        <p:nvSpPr>
          <p:cNvPr id="3" name="Rezervirano mjesto datum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EE22FE-A651-4EB3-AD29-89A76AE9BF01}" type="datetimeFigureOut">
              <a:rPr lang="hr-HR" smtClean="0"/>
              <a:pPr/>
              <a:t>28.2.2016.</a:t>
            </a:fld>
            <a:endParaRPr lang="hr-HR"/>
          </a:p>
        </p:txBody>
      </p:sp>
      <p:sp>
        <p:nvSpPr>
          <p:cNvPr id="4" name="Rezervirano mjesto podnožj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hr-HR" smtClean="0"/>
              <a:t>Petra Kalčić, 2.a opća gimnazija                                              Mentor: Jasminka Lisac</a:t>
            </a:r>
            <a:endParaRPr lang="hr-HR"/>
          </a:p>
        </p:txBody>
      </p:sp>
      <p:sp>
        <p:nvSpPr>
          <p:cNvPr id="5" name="Rezervirano mjesto broja slajd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0144F85-BCC9-466A-BB61-1BF80428AB30}" type="slidenum">
              <a:rPr lang="hr-HR" smtClean="0"/>
              <a:pPr/>
              <a:t>‹#›</a:t>
            </a:fld>
            <a:endParaRPr lang="hr-HR"/>
          </a:p>
        </p:txBody>
      </p:sp>
    </p:spTree>
    <p:extLst>
      <p:ext uri="{BB962C8B-B14F-4D97-AF65-F5344CB8AC3E}">
        <p14:creationId xmlns:p14="http://schemas.microsoft.com/office/powerpoint/2010/main" xmlns="" val="599979276"/>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hr-HR" smtClean="0"/>
              <a:t>Srednja škola Delnice</a:t>
            </a:r>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060E3-297B-4B60-BCED-1405E846E42E}" type="datetimeFigureOut">
              <a:rPr lang="hr-HR" smtClean="0"/>
              <a:pPr/>
              <a:t>28.2.2016.</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hr-HR" smtClean="0"/>
              <a:t>Petra Kalčić, 2.a opća gimnazija                                              Mentor: Jasminka Lisac</a:t>
            </a:r>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BE716-BFB0-4D48-B488-52D2F533A3AE}" type="slidenum">
              <a:rPr lang="hr-HR" smtClean="0"/>
              <a:pPr/>
              <a:t>‹#›</a:t>
            </a:fld>
            <a:endParaRPr lang="hr-HR"/>
          </a:p>
        </p:txBody>
      </p:sp>
    </p:spTree>
    <p:extLst>
      <p:ext uri="{BB962C8B-B14F-4D97-AF65-F5344CB8AC3E}">
        <p14:creationId xmlns:p14="http://schemas.microsoft.com/office/powerpoint/2010/main" xmlns="" val="647135090"/>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r-HR" smtClean="0"/>
              <a:t>Uredite stil naslova matrice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53B35F0A-785D-4280-80C6-D37593349F0B}" type="datetime1">
              <a:rPr lang="en-US" smtClean="0"/>
              <a:pPr/>
              <a:t>2/28/2016</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3C76119-DE02-4F26-A316-459F77DE9E63}" type="datetime1">
              <a:rPr lang="en-US" smtClean="0"/>
              <a:pPr/>
              <a:t>2/28/2016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r-HR" smtClean="0"/>
              <a:t>Uredite stil naslova matrice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51B44125-925B-406D-A94A-80F0B6883FF7}" type="datetime1">
              <a:rPr lang="en-US" smtClean="0"/>
              <a:pPr/>
              <a:t>2/28/2016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D5CC4005-417B-4BCE-AC95-EF0359A3793A}" type="datetime1">
              <a:rPr lang="en-US" smtClean="0"/>
              <a:pPr/>
              <a:t>2/28/2016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r-HR" smtClean="0"/>
              <a:t>Uredite stil naslova matrice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BAA89D07-1D53-4160-BFB0-543963B835B8}" type="datetime1">
              <a:rPr lang="en-US" smtClean="0"/>
              <a:pPr/>
              <a:t>2/28/2016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r-HR" smtClean="0"/>
              <a:t>Uredite stil naslova matrice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DAE51B6A-791E-4E7E-8FEA-90121549364B}" type="datetime1">
              <a:rPr lang="en-US" smtClean="0"/>
              <a:pPr/>
              <a:t>2/28/2016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1447191" y="2824269"/>
            <a:ext cx="4645152" cy="2644457"/>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6412362" y="2821491"/>
            <a:ext cx="4645152" cy="263737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09496655-AF4F-4472-99F1-D9D33270ABFA}" type="datetime1">
              <a:rPr lang="en-US" smtClean="0"/>
              <a:pPr/>
              <a:t>2/28/2016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FE0CD91E-29E7-4E7B-8D8A-FA1C051768D5}" type="datetime1">
              <a:rPr lang="en-US" smtClean="0"/>
              <a:pPr/>
              <a:t>2/28/2016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A700C-7DFE-470C-8D17-031F72D4939F}" type="datetime1">
              <a:rPr lang="en-US" smtClean="0"/>
              <a:pPr/>
              <a:t>2/28/2016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r-HR" smtClean="0"/>
              <a:t>Uredite stil naslova matrice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A2AEDF95-D65A-47A9-A43A-65B6644B5CCF}" type="datetime1">
              <a:rPr lang="en-US" smtClean="0"/>
              <a:pPr/>
              <a:t>2/28/2016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7A1FE0F-1C26-49C3-90CE-DCC5F6D61E09}" type="datetime1">
              <a:rPr lang="en-US" smtClean="0"/>
              <a:pPr/>
              <a:t>2/28/2016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r-HR" smtClean="0"/>
              <a:t>Uredite stil naslova matrice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B9E46C9-A698-47A1-B387-26B269F58EFF}" type="datetime1">
              <a:rPr lang="en-US" smtClean="0"/>
              <a:pPr/>
              <a:t>2/28/2016</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aVEwfJ4s8kc" TargetMode="External"/><Relationship Id="rId2" Type="http://schemas.openxmlformats.org/officeDocument/2006/relationships/hyperlink" Target="https://www.youtube.com/watch?v=KGCrU5htLhQ" TargetMode="External"/><Relationship Id="rId1" Type="http://schemas.openxmlformats.org/officeDocument/2006/relationships/slideLayout" Target="../slideLayouts/slideLayout5.xml"/><Relationship Id="rId5" Type="http://schemas.openxmlformats.org/officeDocument/2006/relationships/hyperlink" Target="http://www.philome.la/japytom2/lovac-u-itu" TargetMode="External"/><Relationship Id="rId4" Type="http://schemas.openxmlformats.org/officeDocument/2006/relationships/hyperlink" Target="https://pixton.com/ic:djcwcj2h"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courses.edx.org/courses/course-v1:HarvardX+HUM1.5x+3T2015/courseware/1ab13d89a9ca40b79242c690ab444009/" TargetMode="External"/><Relationship Id="rId2" Type="http://schemas.openxmlformats.org/officeDocument/2006/relationships/hyperlink" Target="http://www.hrleksikon.info/definicija/lektira.html" TargetMode="External"/><Relationship Id="rId1" Type="http://schemas.openxmlformats.org/officeDocument/2006/relationships/slideLayout" Target="../slideLayouts/slideLayout2.xml"/><Relationship Id="rId5" Type="http://schemas.openxmlformats.org/officeDocument/2006/relationships/hyperlink" Target="http://dokumenti.ncvvo.hr/Ispitni_katalozi_15-16/Hrvatski/HR_IK_16.pdf" TargetMode="External"/><Relationship Id="rId4" Type="http://schemas.openxmlformats.org/officeDocument/2006/relationships/hyperlink" Target="http://dokumenti.ncvvo.hr/Nastavni_plan/gimnazije/obvezni/hrvatski.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dropbox.com/s/m2otlwqtiqror2z/Anketa%20(1).docx?dl=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hr-HR" dirty="0" smtClean="0"/>
              <a:t>Srednjoškolska lektira</a:t>
            </a:r>
            <a:br>
              <a:rPr lang="hr-HR" dirty="0" smtClean="0"/>
            </a:br>
            <a:endParaRPr lang="hr-HR" dirty="0"/>
          </a:p>
        </p:txBody>
      </p:sp>
      <p:sp>
        <p:nvSpPr>
          <p:cNvPr id="3" name="Podnaslov 2"/>
          <p:cNvSpPr>
            <a:spLocks noGrp="1"/>
          </p:cNvSpPr>
          <p:nvPr>
            <p:ph type="subTitle" idx="1"/>
          </p:nvPr>
        </p:nvSpPr>
        <p:spPr/>
        <p:txBody>
          <a:bodyPr/>
          <a:lstStyle/>
          <a:p>
            <a:r>
              <a:rPr lang="hr-HR" dirty="0" smtClean="0"/>
              <a:t>J. D. salinger: lovac u žitu</a:t>
            </a:r>
          </a:p>
          <a:p>
            <a:endParaRPr lang="hr-HR" dirty="0"/>
          </a:p>
        </p:txBody>
      </p:sp>
      <p:sp>
        <p:nvSpPr>
          <p:cNvPr id="4" name="TekstniOkvir 3"/>
          <p:cNvSpPr txBox="1"/>
          <p:nvPr/>
        </p:nvSpPr>
        <p:spPr>
          <a:xfrm>
            <a:off x="2294313" y="4713316"/>
            <a:ext cx="3316778" cy="369332"/>
          </a:xfrm>
          <a:prstGeom prst="rect">
            <a:avLst/>
          </a:prstGeom>
          <a:noFill/>
        </p:spPr>
        <p:txBody>
          <a:bodyPr wrap="square" rtlCol="0">
            <a:spAutoFit/>
          </a:bodyPr>
          <a:lstStyle/>
          <a:p>
            <a:r>
              <a:rPr lang="hr-HR" dirty="0" smtClean="0"/>
              <a:t>Petra Kalčić, 2.a opća gimnazija</a:t>
            </a:r>
            <a:endParaRPr lang="hr-HR" dirty="0"/>
          </a:p>
        </p:txBody>
      </p:sp>
      <p:sp>
        <p:nvSpPr>
          <p:cNvPr id="5" name="TekstniOkvir 4"/>
          <p:cNvSpPr txBox="1"/>
          <p:nvPr/>
        </p:nvSpPr>
        <p:spPr>
          <a:xfrm>
            <a:off x="8329353" y="4779818"/>
            <a:ext cx="3150523" cy="382386"/>
          </a:xfrm>
          <a:prstGeom prst="rect">
            <a:avLst/>
          </a:prstGeom>
          <a:noFill/>
        </p:spPr>
        <p:txBody>
          <a:bodyPr wrap="square" rtlCol="0">
            <a:spAutoFit/>
          </a:bodyPr>
          <a:lstStyle/>
          <a:p>
            <a:r>
              <a:rPr lang="hr-HR" dirty="0" smtClean="0"/>
              <a:t>Mentor: Jasminka Lisac, prof.</a:t>
            </a:r>
            <a:endParaRPr lang="hr-HR" dirty="0"/>
          </a:p>
        </p:txBody>
      </p:sp>
      <p:sp>
        <p:nvSpPr>
          <p:cNvPr id="6" name="TekstniOkvir 5"/>
          <p:cNvSpPr txBox="1"/>
          <p:nvPr/>
        </p:nvSpPr>
        <p:spPr>
          <a:xfrm>
            <a:off x="9493135" y="498765"/>
            <a:ext cx="2327563" cy="646331"/>
          </a:xfrm>
          <a:prstGeom prst="rect">
            <a:avLst/>
          </a:prstGeom>
          <a:noFill/>
        </p:spPr>
        <p:txBody>
          <a:bodyPr wrap="square" rtlCol="0">
            <a:spAutoFit/>
          </a:bodyPr>
          <a:lstStyle/>
          <a:p>
            <a:r>
              <a:rPr lang="hr-HR" dirty="0" smtClean="0"/>
              <a:t>Srednja škola Delnice</a:t>
            </a:r>
          </a:p>
          <a:p>
            <a:endParaRPr lang="hr-HR" dirty="0"/>
          </a:p>
        </p:txBody>
      </p:sp>
      <p:sp>
        <p:nvSpPr>
          <p:cNvPr id="7" name="TextBox 6"/>
          <p:cNvSpPr txBox="1"/>
          <p:nvPr/>
        </p:nvSpPr>
        <p:spPr>
          <a:xfrm>
            <a:off x="8644270" y="5539563"/>
            <a:ext cx="2030818" cy="646331"/>
          </a:xfrm>
          <a:prstGeom prst="rect">
            <a:avLst/>
          </a:prstGeom>
          <a:noFill/>
        </p:spPr>
        <p:txBody>
          <a:bodyPr wrap="square" rtlCol="0">
            <a:spAutoFit/>
          </a:bodyPr>
          <a:lstStyle/>
          <a:p>
            <a:r>
              <a:rPr lang="hr-HR" dirty="0" smtClean="0"/>
              <a:t>26.02.2016. godine</a:t>
            </a:r>
          </a:p>
          <a:p>
            <a:endParaRPr lang="hr-HR" dirty="0"/>
          </a:p>
        </p:txBody>
      </p:sp>
    </p:spTree>
    <p:extLst>
      <p:ext uri="{BB962C8B-B14F-4D97-AF65-F5344CB8AC3E}">
        <p14:creationId xmlns:p14="http://schemas.microsoft.com/office/powerpoint/2010/main" xmlns="" val="559198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Anketa (srednja škola delnice)</a:t>
            </a:r>
            <a:endParaRPr lang="hr-HR" dirty="0"/>
          </a:p>
        </p:txBody>
      </p:sp>
      <p:graphicFrame>
        <p:nvGraphicFramePr>
          <p:cNvPr id="7" name="Chart 1"/>
          <p:cNvGraphicFramePr>
            <a:graphicFrameLocks noGrp="1"/>
          </p:cNvGraphicFramePr>
          <p:nvPr>
            <p:ph sz="half" idx="2"/>
          </p:nvPr>
        </p:nvGraphicFramePr>
        <p:xfrm>
          <a:off x="1447800" y="2824163"/>
          <a:ext cx="4645025" cy="26447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4"/>
          </p:nvPr>
        </p:nvGraphicFramePr>
        <p:xfrm>
          <a:off x="6411913" y="2820988"/>
          <a:ext cx="4645025" cy="2638425"/>
        </p:xfrm>
        <a:graphic>
          <a:graphicData uri="http://schemas.openxmlformats.org/drawingml/2006/chart">
            <c:chart xmlns:c="http://schemas.openxmlformats.org/drawingml/2006/chart" xmlns:r="http://schemas.openxmlformats.org/officeDocument/2006/relationships" r:id="rId3"/>
          </a:graphicData>
        </a:graphic>
      </p:graphicFrame>
      <p:sp>
        <p:nvSpPr>
          <p:cNvPr id="9" name="TekstniOkvir 8"/>
          <p:cNvSpPr txBox="1"/>
          <p:nvPr/>
        </p:nvSpPr>
        <p:spPr>
          <a:xfrm>
            <a:off x="1240971" y="1933303"/>
            <a:ext cx="9953898" cy="646331"/>
          </a:xfrm>
          <a:prstGeom prst="rect">
            <a:avLst/>
          </a:prstGeom>
          <a:noFill/>
        </p:spPr>
        <p:txBody>
          <a:bodyPr wrap="square" rtlCol="0">
            <a:spAutoFit/>
          </a:bodyPr>
          <a:lstStyle/>
          <a:p>
            <a:r>
              <a:rPr lang="hr-HR" dirty="0" smtClean="0"/>
              <a:t>Svi ispitanici znali su autora knjige, a većina njih (59% pročitala je knjigu) dok su ostali čitali ili kratki sadržaj (26%) ili su čitali na preskok (16%).</a:t>
            </a:r>
            <a:endParaRPr lang="hr-HR" dirty="0"/>
          </a:p>
        </p:txBody>
      </p:sp>
      <p:sp>
        <p:nvSpPr>
          <p:cNvPr id="6" name="TekstniOkvir 5"/>
          <p:cNvSpPr txBox="1"/>
          <p:nvPr/>
        </p:nvSpPr>
        <p:spPr>
          <a:xfrm>
            <a:off x="1549400" y="1460500"/>
            <a:ext cx="1701800" cy="369332"/>
          </a:xfrm>
          <a:prstGeom prst="rect">
            <a:avLst/>
          </a:prstGeom>
          <a:noFill/>
        </p:spPr>
        <p:txBody>
          <a:bodyPr wrap="square" rtlCol="0">
            <a:spAutoFit/>
          </a:bodyPr>
          <a:lstStyle/>
          <a:p>
            <a:r>
              <a:rPr lang="hr-HR" dirty="0" smtClean="0"/>
              <a:t>rezultati</a:t>
            </a:r>
            <a:endParaRPr lang="hr-HR" dirty="0"/>
          </a:p>
        </p:txBody>
      </p:sp>
    </p:spTree>
    <p:extLst>
      <p:ext uri="{BB962C8B-B14F-4D97-AF65-F5344CB8AC3E}">
        <p14:creationId xmlns:p14="http://schemas.microsoft.com/office/powerpoint/2010/main" xmlns="" val="1402974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254034" y="470263"/>
            <a:ext cx="9823269" cy="923330"/>
          </a:xfrm>
          <a:prstGeom prst="rect">
            <a:avLst/>
          </a:prstGeom>
          <a:noFill/>
        </p:spPr>
        <p:txBody>
          <a:bodyPr wrap="square" rtlCol="0">
            <a:spAutoFit/>
          </a:bodyPr>
          <a:lstStyle/>
          <a:p>
            <a:r>
              <a:rPr lang="hr-HR" dirty="0" smtClean="0"/>
              <a:t>Tek 7% učenika izjasnilo se de ja knjiga loša, a nešto veći postotak učenika uživalo je čitajući, dok je gro ispitanika ocijenilo knjigu dobrom.  Dojam da je knjiga edukativna prilično je izjednačen-40% učenika procijenilo je da nije naučilo ništa novo, a 60% da jest.</a:t>
            </a:r>
            <a:endParaRPr lang="hr-H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63040" y="339634"/>
            <a:ext cx="9588137" cy="923330"/>
          </a:xfrm>
          <a:prstGeom prst="rect">
            <a:avLst/>
          </a:prstGeom>
          <a:noFill/>
        </p:spPr>
        <p:txBody>
          <a:bodyPr wrap="square" rtlCol="0">
            <a:spAutoFit/>
          </a:bodyPr>
          <a:lstStyle/>
          <a:p>
            <a:r>
              <a:rPr lang="hr-HR" dirty="0" smtClean="0"/>
              <a:t>Gotovo pola ispitanika svoju je pažnju isključivo posvetilo čitanju, dok je dio učenika jeo, gledao TV ili slušao glazbu. Čak 72% ispitanih preporučili bi knjigu za čitanje</a:t>
            </a:r>
            <a:r>
              <a:rPr lang="hr-HR" dirty="0" smtClean="0"/>
              <a:t>. Taj je parametar značajan jer pokazuje prihvaćanje naslova,iako je zadan.</a:t>
            </a:r>
            <a:endParaRPr lang="hr-H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280160" y="679269"/>
            <a:ext cx="9744891" cy="369332"/>
          </a:xfrm>
          <a:prstGeom prst="rect">
            <a:avLst/>
          </a:prstGeom>
          <a:noFill/>
        </p:spPr>
        <p:txBody>
          <a:bodyPr wrap="square" rtlCol="0">
            <a:spAutoFit/>
          </a:bodyPr>
          <a:lstStyle/>
          <a:p>
            <a:r>
              <a:rPr lang="hr-HR" dirty="0" smtClean="0"/>
              <a:t>Velik postotak ispitanih izjasnio se da su razumjeli knjigu te da je kao obvezni naslov dobar odabir.</a:t>
            </a:r>
            <a:endParaRPr lang="hr-H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36914" y="391886"/>
            <a:ext cx="9797143" cy="646331"/>
          </a:xfrm>
          <a:prstGeom prst="rect">
            <a:avLst/>
          </a:prstGeom>
          <a:noFill/>
        </p:spPr>
        <p:txBody>
          <a:bodyPr wrap="square" rtlCol="0">
            <a:spAutoFit/>
          </a:bodyPr>
          <a:lstStyle/>
          <a:p>
            <a:r>
              <a:rPr lang="hr-HR" dirty="0" smtClean="0"/>
              <a:t>Zanemariv broj anketiranih pogriješio je književnu vrstu-7% učenika dok ih 27% nije znalo puno ime autora.</a:t>
            </a:r>
            <a:endParaRPr lang="hr-H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89166" y="535577"/>
            <a:ext cx="9784080" cy="646331"/>
          </a:xfrm>
          <a:prstGeom prst="rect">
            <a:avLst/>
          </a:prstGeom>
          <a:noFill/>
        </p:spPr>
        <p:txBody>
          <a:bodyPr wrap="square" rtlCol="0">
            <a:spAutoFit/>
          </a:bodyPr>
          <a:lstStyle/>
          <a:p>
            <a:r>
              <a:rPr lang="hr-HR" dirty="0" smtClean="0"/>
              <a:t>99% ispitanih zna ime glavnog lika, dok jedno od temeljnih ali neobičnih pitanja koje ukazuje na individualnost glavnog lika prepoznaje 81% učenika.</a:t>
            </a:r>
            <a:endParaRPr lang="hr-H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niOkvir 7"/>
          <p:cNvSpPr txBox="1"/>
          <p:nvPr/>
        </p:nvSpPr>
        <p:spPr>
          <a:xfrm>
            <a:off x="1397726" y="548640"/>
            <a:ext cx="9757954" cy="1200329"/>
          </a:xfrm>
          <a:prstGeom prst="rect">
            <a:avLst/>
          </a:prstGeom>
          <a:noFill/>
        </p:spPr>
        <p:txBody>
          <a:bodyPr wrap="square" rtlCol="0">
            <a:spAutoFit/>
          </a:bodyPr>
          <a:lstStyle/>
          <a:p>
            <a:r>
              <a:rPr lang="hr-HR" dirty="0" err="1" smtClean="0"/>
              <a:t>Konotativno</a:t>
            </a:r>
            <a:r>
              <a:rPr lang="hr-HR" dirty="0" smtClean="0"/>
              <a:t> značenje naslova poznaje 99% ispitanika, dok je pitanje o broju stranica knjige izazvalo dosta nedoumica.  Ovdje valja istaknuti dvije stvari – da su ispitanici kontradiktorni u odnosu na 2. pitanje </a:t>
            </a:r>
            <a:r>
              <a:rPr lang="hr-HR" dirty="0" err="1" smtClean="0"/>
              <a:t>tj</a:t>
            </a:r>
            <a:r>
              <a:rPr lang="hr-HR" dirty="0" smtClean="0"/>
              <a:t>. proizlazi da  3% učenika ipak nije čitalo djelo. Također, percepcija čitača usmjerena je velikom većinom na sadržaj.</a:t>
            </a:r>
            <a:endParaRPr lang="hr-H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293223" y="235131"/>
            <a:ext cx="9862457" cy="1200329"/>
          </a:xfrm>
          <a:prstGeom prst="rect">
            <a:avLst/>
          </a:prstGeom>
          <a:noFill/>
        </p:spPr>
        <p:txBody>
          <a:bodyPr wrap="square" rtlCol="0">
            <a:spAutoFit/>
          </a:bodyPr>
          <a:lstStyle/>
          <a:p>
            <a:r>
              <a:rPr lang="hr-HR" dirty="0" smtClean="0"/>
              <a:t>Dokaz o slaboj percepciji na vanjski izgled knjige jest postotak od 93% učenika koji nisu znali izdavača (broj </a:t>
            </a:r>
            <a:r>
              <a:rPr lang="hr-HR" dirty="0" err="1" smtClean="0"/>
              <a:t>nečitača</a:t>
            </a:r>
            <a:r>
              <a:rPr lang="hr-HR" dirty="0" smtClean="0"/>
              <a:t> ovdje varira na 2%). Isto tako, velik broj učenika prepoznao je sebe u nekom segmentu glavnog lika, bilo po eksperimentiranju s alkoholom, bilo problemima u obitelji, no najveći postotak identificira se u kritičkom svjetonazoru  te tinejdžerskim traženjima samog sebe u procesu odrastanja.</a:t>
            </a:r>
            <a:endParaRPr lang="hr-H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Anketa (srednja škola “vladimir nazor” Čabar)</a:t>
            </a:r>
            <a:endParaRPr lang="hr-HR" dirty="0"/>
          </a:p>
        </p:txBody>
      </p:sp>
      <p:graphicFrame>
        <p:nvGraphicFramePr>
          <p:cNvPr id="5" name="Grafikon 20"/>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21"/>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914400" y="5264331"/>
            <a:ext cx="10998926" cy="646331"/>
          </a:xfrm>
          <a:prstGeom prst="rect">
            <a:avLst/>
          </a:prstGeom>
          <a:noFill/>
        </p:spPr>
        <p:txBody>
          <a:bodyPr wrap="square" rtlCol="0">
            <a:spAutoFit/>
          </a:bodyPr>
          <a:lstStyle/>
          <a:p>
            <a:r>
              <a:rPr lang="hr-HR" dirty="0" smtClean="0"/>
              <a:t>Kao i delnički vršnjaci, i </a:t>
            </a:r>
            <a:r>
              <a:rPr lang="hr-HR" dirty="0" err="1" smtClean="0"/>
              <a:t>Čabranci</a:t>
            </a:r>
            <a:r>
              <a:rPr lang="hr-HR" dirty="0" smtClean="0"/>
              <a:t> znaju autora, a za razliku od 59% Delničana koji su pročitali djelo, u Čabru je to učinilo 72% učenika. </a:t>
            </a:r>
            <a:endParaRPr lang="hr-HR" dirty="0"/>
          </a:p>
        </p:txBody>
      </p:sp>
      <p:sp>
        <p:nvSpPr>
          <p:cNvPr id="8" name="TekstniOkvir 7"/>
          <p:cNvSpPr txBox="1"/>
          <p:nvPr/>
        </p:nvSpPr>
        <p:spPr>
          <a:xfrm>
            <a:off x="3124200" y="1524000"/>
            <a:ext cx="2540000" cy="369332"/>
          </a:xfrm>
          <a:prstGeom prst="rect">
            <a:avLst/>
          </a:prstGeom>
          <a:noFill/>
        </p:spPr>
        <p:txBody>
          <a:bodyPr wrap="square" rtlCol="0">
            <a:spAutoFit/>
          </a:bodyPr>
          <a:lstStyle/>
          <a:p>
            <a:r>
              <a:rPr lang="hr-HR" dirty="0" smtClean="0"/>
              <a:t>rezultati</a:t>
            </a:r>
            <a:endParaRPr lang="hr-H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22"/>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25"/>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89166" y="640080"/>
            <a:ext cx="9640388" cy="646331"/>
          </a:xfrm>
          <a:prstGeom prst="rect">
            <a:avLst/>
          </a:prstGeom>
          <a:noFill/>
        </p:spPr>
        <p:txBody>
          <a:bodyPr wrap="square" rtlCol="0">
            <a:spAutoFit/>
          </a:bodyPr>
          <a:lstStyle/>
          <a:p>
            <a:r>
              <a:rPr lang="hr-HR" dirty="0" smtClean="0"/>
              <a:t>Čak 47% učenika u Čabru  uživalo je čitajući, dok je dojam o knjizi gotovo identičan kao u delničkih srednjoškolaca.</a:t>
            </a:r>
            <a:endParaRPr lang="hr-H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Sadržaj</a:t>
            </a:r>
            <a:endParaRPr lang="hr-HR" dirty="0"/>
          </a:p>
        </p:txBody>
      </p:sp>
      <p:sp>
        <p:nvSpPr>
          <p:cNvPr id="3" name="Rezervirano mjesto sadržaja 2"/>
          <p:cNvSpPr>
            <a:spLocks noGrp="1"/>
          </p:cNvSpPr>
          <p:nvPr>
            <p:ph idx="1"/>
          </p:nvPr>
        </p:nvSpPr>
        <p:spPr/>
        <p:txBody>
          <a:bodyPr>
            <a:normAutofit fontScale="92500" lnSpcReduction="20000"/>
          </a:bodyPr>
          <a:lstStyle/>
          <a:p>
            <a:r>
              <a:rPr lang="hr-HR" dirty="0" smtClean="0"/>
              <a:t>Uvod </a:t>
            </a:r>
          </a:p>
          <a:p>
            <a:r>
              <a:rPr lang="hr-HR" dirty="0" smtClean="0"/>
              <a:t>Srednjoškolska lektira</a:t>
            </a:r>
          </a:p>
          <a:p>
            <a:r>
              <a:rPr lang="hr-HR" dirty="0" smtClean="0"/>
              <a:t>Dijagram</a:t>
            </a:r>
          </a:p>
          <a:p>
            <a:r>
              <a:rPr lang="hr-HR" dirty="0" smtClean="0"/>
              <a:t>J. D. Salinger: Lovac u žitu</a:t>
            </a:r>
          </a:p>
          <a:p>
            <a:r>
              <a:rPr lang="hr-HR" dirty="0" smtClean="0"/>
              <a:t>Anketa</a:t>
            </a:r>
          </a:p>
          <a:p>
            <a:r>
              <a:rPr lang="hr-HR" dirty="0" smtClean="0"/>
              <a:t>Zaključak</a:t>
            </a:r>
          </a:p>
          <a:p>
            <a:r>
              <a:rPr lang="hr-HR" dirty="0" smtClean="0"/>
              <a:t>Rješenje problema</a:t>
            </a:r>
          </a:p>
          <a:p>
            <a:r>
              <a:rPr lang="hr-HR" dirty="0" smtClean="0"/>
              <a:t>Literatura i zahvale</a:t>
            </a:r>
          </a:p>
          <a:p>
            <a:endParaRPr lang="hr-HR" dirty="0"/>
          </a:p>
        </p:txBody>
      </p:sp>
    </p:spTree>
    <p:extLst>
      <p:ext uri="{BB962C8B-B14F-4D97-AF65-F5344CB8AC3E}">
        <p14:creationId xmlns:p14="http://schemas.microsoft.com/office/powerpoint/2010/main" xmlns="" val="2654951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27"/>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28"/>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49977" y="979714"/>
            <a:ext cx="9614263" cy="646331"/>
          </a:xfrm>
          <a:prstGeom prst="rect">
            <a:avLst/>
          </a:prstGeom>
          <a:noFill/>
        </p:spPr>
        <p:txBody>
          <a:bodyPr wrap="square" rtlCol="0">
            <a:spAutoFit/>
          </a:bodyPr>
          <a:lstStyle/>
          <a:p>
            <a:r>
              <a:rPr lang="hr-HR" dirty="0" smtClean="0"/>
              <a:t>U odnosu na delničke gimnazijalce, učenici iz Čabra bili su koncentriraniji na samo čitanje te ih veći broj preporuča knjigu kao štivo.</a:t>
            </a:r>
            <a:endParaRPr lang="hr-H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29"/>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30"/>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63040" y="862149"/>
            <a:ext cx="9692640" cy="369332"/>
          </a:xfrm>
          <a:prstGeom prst="rect">
            <a:avLst/>
          </a:prstGeom>
          <a:noFill/>
        </p:spPr>
        <p:txBody>
          <a:bodyPr wrap="square" rtlCol="0">
            <a:spAutoFit/>
          </a:bodyPr>
          <a:lstStyle/>
          <a:p>
            <a:r>
              <a:rPr lang="hr-HR" dirty="0" smtClean="0"/>
              <a:t>Samo 2% učenika nije razumjelo knjigu, ali ih 19% ne odobrava knjigu kao </a:t>
            </a:r>
            <a:r>
              <a:rPr lang="hr-HR" dirty="0" err="1" smtClean="0"/>
              <a:t>lektirni</a:t>
            </a:r>
            <a:r>
              <a:rPr lang="hr-HR" dirty="0" smtClean="0"/>
              <a:t> naslov.</a:t>
            </a:r>
            <a:endParaRPr lang="hr-H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31"/>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32"/>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397726" y="875211"/>
            <a:ext cx="9692640" cy="646331"/>
          </a:xfrm>
          <a:prstGeom prst="rect">
            <a:avLst/>
          </a:prstGeom>
          <a:noFill/>
        </p:spPr>
        <p:txBody>
          <a:bodyPr wrap="square" rtlCol="0">
            <a:spAutoFit/>
          </a:bodyPr>
          <a:lstStyle/>
          <a:p>
            <a:r>
              <a:rPr lang="hr-HR" dirty="0" smtClean="0"/>
              <a:t>Nitko od ispitanika u Čabru nije pogriješio u književnoj vrsti, no prilikom rješavanja pitanja o imenu autora, 17% nije znalo autora pri čemu su 10% u prednosti  pred vršnjacima iz Delnica.</a:t>
            </a:r>
            <a:endParaRPr lang="hr-H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33"/>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34"/>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36914" y="796834"/>
            <a:ext cx="9653452" cy="646331"/>
          </a:xfrm>
          <a:prstGeom prst="rect">
            <a:avLst/>
          </a:prstGeom>
          <a:noFill/>
        </p:spPr>
        <p:txBody>
          <a:bodyPr wrap="square" rtlCol="0">
            <a:spAutoFit/>
          </a:bodyPr>
          <a:lstStyle/>
          <a:p>
            <a:r>
              <a:rPr lang="hr-HR" dirty="0" smtClean="0"/>
              <a:t>Učenici obiju škola znaju ime glavnog lika, no pitanje koje se kao </a:t>
            </a:r>
            <a:r>
              <a:rPr lang="hr-HR" dirty="0" err="1" smtClean="0"/>
              <a:t>lajt</a:t>
            </a:r>
            <a:r>
              <a:rPr lang="hr-HR" dirty="0" smtClean="0"/>
              <a:t> motiv nekoliko puta javlja u knjizi ovaj put je bilo poznatije Delničanima.</a:t>
            </a:r>
            <a:endParaRPr lang="hr-H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35"/>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36"/>
          <p:cNvGraphicFramePr>
            <a:graphicFrameLocks noGrp="1"/>
          </p:cNvGraphicFramePr>
          <p:nvPr>
            <p:ph sz="half" idx="2"/>
          </p:nvPr>
        </p:nvGraphicFramePr>
        <p:xfrm>
          <a:off x="6413500" y="2017713"/>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580606" y="679269"/>
            <a:ext cx="9731828" cy="923330"/>
          </a:xfrm>
          <a:prstGeom prst="rect">
            <a:avLst/>
          </a:prstGeom>
          <a:noFill/>
        </p:spPr>
        <p:txBody>
          <a:bodyPr wrap="square" rtlCol="0">
            <a:spAutoFit/>
          </a:bodyPr>
          <a:lstStyle/>
          <a:p>
            <a:r>
              <a:rPr lang="hr-HR" dirty="0" err="1" smtClean="0"/>
              <a:t>Konotativno</a:t>
            </a:r>
            <a:r>
              <a:rPr lang="hr-HR" dirty="0" smtClean="0"/>
              <a:t> značenje naslova prepoznali su i učenici iz Čabra, dok na pitanje o broju stranica također pokazuju da ne percipiraju vanjski izgled knjige, no pokazuju dosljednost u odgovaranju – 0% ih ponavlja odgovor nisam čitao.</a:t>
            </a:r>
            <a:endParaRPr lang="hr-H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37"/>
          <p:cNvGraphicFramePr>
            <a:graphicFrameLocks noGrp="1"/>
          </p:cNvGraphicFramePr>
          <p:nvPr>
            <p:ph sz="half" idx="1"/>
          </p:nvPr>
        </p:nvGraphicFramePr>
        <p:xfrm>
          <a:off x="1447800" y="2011363"/>
          <a:ext cx="4645025" cy="344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kon 38"/>
          <p:cNvGraphicFramePr>
            <a:graphicFrameLocks noGrp="1"/>
          </p:cNvGraphicFramePr>
          <p:nvPr>
            <p:ph sz="half" idx="2"/>
          </p:nvPr>
        </p:nvGraphicFramePr>
        <p:xfrm>
          <a:off x="6381603" y="1953918"/>
          <a:ext cx="4645025" cy="34417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niOkvir 6"/>
          <p:cNvSpPr txBox="1"/>
          <p:nvPr/>
        </p:nvSpPr>
        <p:spPr>
          <a:xfrm>
            <a:off x="1410789" y="731520"/>
            <a:ext cx="9823268" cy="646331"/>
          </a:xfrm>
          <a:prstGeom prst="rect">
            <a:avLst/>
          </a:prstGeom>
          <a:noFill/>
        </p:spPr>
        <p:txBody>
          <a:bodyPr wrap="square" rtlCol="0">
            <a:spAutoFit/>
          </a:bodyPr>
          <a:lstStyle/>
          <a:p>
            <a:r>
              <a:rPr lang="hr-HR" dirty="0" smtClean="0"/>
              <a:t>Ni učenici u Čabru ne percipiraju naslovnicu i izdavača, a poistovjećenost s glavnim likom pokazuje da se manji postotak učenika  odlučio za osobna iskustva sa ženama/alkoholom te </a:t>
            </a:r>
            <a:r>
              <a:rPr lang="hr-HR" dirty="0" err="1" smtClean="0"/>
              <a:t>disfunkcionalnu</a:t>
            </a:r>
            <a:r>
              <a:rPr lang="hr-HR" dirty="0" smtClean="0"/>
              <a:t> obitelj.</a:t>
            </a:r>
            <a:endParaRPr lang="hr-H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title"/>
          </p:nvPr>
        </p:nvSpPr>
        <p:spPr/>
        <p:txBody>
          <a:bodyPr/>
          <a:lstStyle/>
          <a:p>
            <a:r>
              <a:rPr lang="hr-HR" dirty="0" smtClean="0"/>
              <a:t>Vanjski izgled knjige</a:t>
            </a:r>
            <a:endParaRPr lang="hr-HR" dirty="0"/>
          </a:p>
        </p:txBody>
      </p:sp>
      <p:pic>
        <p:nvPicPr>
          <p:cNvPr id="8" name="Rezervirano mjesto slike 7" descr="7157.JPG"/>
          <p:cNvPicPr>
            <a:picLocks noGrp="1" noChangeAspect="1"/>
          </p:cNvPicPr>
          <p:nvPr>
            <p:ph type="pic" idx="1"/>
          </p:nvPr>
        </p:nvPicPr>
        <p:blipFill>
          <a:blip r:embed="rId2"/>
          <a:srcRect l="708" r="708"/>
          <a:stretch>
            <a:fillRect/>
          </a:stretch>
        </p:blipFill>
        <p:spPr/>
      </p:pic>
      <p:sp>
        <p:nvSpPr>
          <p:cNvPr id="7" name="Rezervirano mjesto teksta 6"/>
          <p:cNvSpPr>
            <a:spLocks noGrp="1"/>
          </p:cNvSpPr>
          <p:nvPr>
            <p:ph type="body" sz="half" idx="2"/>
          </p:nvPr>
        </p:nvSpPr>
        <p:spPr/>
        <p:txBody>
          <a:bodyPr/>
          <a:lstStyle/>
          <a:p>
            <a:r>
              <a:rPr lang="hr-HR" dirty="0" smtClean="0"/>
              <a:t>ABC naklada, tvrdi uvez, 261 str.</a:t>
            </a:r>
            <a:endParaRPr lang="hr-H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Šareni dućan</a:t>
            </a:r>
            <a:endParaRPr lang="hr-HR" dirty="0"/>
          </a:p>
        </p:txBody>
      </p:sp>
      <p:pic>
        <p:nvPicPr>
          <p:cNvPr id="5" name="Rezervirano mjesto slike 4" descr="salinger-600x600.jpg"/>
          <p:cNvPicPr>
            <a:picLocks noGrp="1" noChangeAspect="1"/>
          </p:cNvPicPr>
          <p:nvPr>
            <p:ph type="pic" idx="1"/>
          </p:nvPr>
        </p:nvPicPr>
        <p:blipFill>
          <a:blip r:embed="rId2"/>
          <a:srcRect l="13916" r="13916"/>
          <a:stretch>
            <a:fillRect/>
          </a:stretch>
        </p:blipFill>
        <p:spPr/>
      </p:pic>
      <p:sp>
        <p:nvSpPr>
          <p:cNvPr id="4" name="Rezervirano mjesto teksta 3"/>
          <p:cNvSpPr>
            <a:spLocks noGrp="1"/>
          </p:cNvSpPr>
          <p:nvPr>
            <p:ph type="body" sz="half" idx="2"/>
          </p:nvPr>
        </p:nvSpPr>
        <p:spPr/>
        <p:txBody>
          <a:bodyPr>
            <a:normAutofit fontScale="85000" lnSpcReduction="10000"/>
          </a:bodyPr>
          <a:lstStyle/>
          <a:p>
            <a:r>
              <a:rPr lang="hr-HR" dirty="0" smtClean="0"/>
              <a:t>230 strana, tvrdi uvez, naslov djela i autora pisan malim slovom</a:t>
            </a:r>
          </a:p>
          <a:p>
            <a:r>
              <a:rPr lang="hr-HR" dirty="0" smtClean="0"/>
              <a:t>Noviji kolegiji na </a:t>
            </a:r>
            <a:r>
              <a:rPr lang="hr-HR" dirty="0" err="1" smtClean="0"/>
              <a:t>Harvardu</a:t>
            </a:r>
            <a:r>
              <a:rPr lang="hr-HR" dirty="0" smtClean="0"/>
              <a:t> daju značaj vanjskom izgledu knjige, kakvoći papira, pohabanosti stranica,  je li korisnik bilježio ili podvlačio tekst, savijao uši ili rabio </a:t>
            </a:r>
            <a:r>
              <a:rPr lang="hr-HR" dirty="0" err="1" smtClean="0"/>
              <a:t>bookmark</a:t>
            </a:r>
            <a:r>
              <a:rPr lang="hr-HR" dirty="0" smtClean="0"/>
              <a:t>, ostavio mrlje od kave ili druge oznake da je konzumirao hranu – postoji niz zaključaka koji se daju izvesti o čitatelju putem vanjskog odnosa prema </a:t>
            </a:r>
            <a:r>
              <a:rPr lang="hr-HR" dirty="0" smtClean="0"/>
              <a:t>knjizi, </a:t>
            </a:r>
            <a:r>
              <a:rPr lang="hr-HR" dirty="0" err="1" smtClean="0"/>
              <a:t>tj</a:t>
            </a:r>
            <a:r>
              <a:rPr lang="hr-HR" dirty="0" smtClean="0"/>
              <a:t>. kakav je osobni angažman čitatelja prema djelu.</a:t>
            </a:r>
            <a:endParaRPr lang="hr-H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Knjiga nije samo za čitanje</a:t>
            </a:r>
            <a:endParaRPr lang="hr-HR" dirty="0"/>
          </a:p>
        </p:txBody>
      </p:sp>
      <p:pic>
        <p:nvPicPr>
          <p:cNvPr id="5" name="Rezervirano mjesto sadržaja 4" descr="sustavilektira.jpg"/>
          <p:cNvPicPr>
            <a:picLocks noGrp="1" noChangeAspect="1"/>
          </p:cNvPicPr>
          <p:nvPr>
            <p:ph sz="half" idx="1"/>
          </p:nvPr>
        </p:nvPicPr>
        <p:blipFill>
          <a:blip r:embed="rId2"/>
          <a:stretch>
            <a:fillRect/>
          </a:stretch>
        </p:blipFill>
        <p:spPr>
          <a:xfrm>
            <a:off x="1766760" y="2138363"/>
            <a:ext cx="4413504" cy="3448050"/>
          </a:xfrm>
        </p:spPr>
      </p:pic>
      <p:sp>
        <p:nvSpPr>
          <p:cNvPr id="4" name="Rezervirano mjesto sadržaja 3"/>
          <p:cNvSpPr>
            <a:spLocks noGrp="1"/>
          </p:cNvSpPr>
          <p:nvPr>
            <p:ph sz="half" idx="2"/>
          </p:nvPr>
        </p:nvSpPr>
        <p:spPr/>
        <p:txBody>
          <a:bodyPr>
            <a:normAutofit fontScale="70000" lnSpcReduction="20000"/>
          </a:bodyPr>
          <a:lstStyle/>
          <a:p>
            <a:r>
              <a:rPr lang="hr-HR" dirty="0" smtClean="0"/>
              <a:t>„…</a:t>
            </a:r>
            <a:r>
              <a:rPr lang="hr-HR" dirty="0" err="1" smtClean="0"/>
              <a:t>reading</a:t>
            </a:r>
            <a:r>
              <a:rPr lang="hr-HR" dirty="0" smtClean="0"/>
              <a:t> is </a:t>
            </a:r>
            <a:r>
              <a:rPr lang="hr-HR" dirty="0" err="1" smtClean="0"/>
              <a:t>not</a:t>
            </a:r>
            <a:r>
              <a:rPr lang="hr-HR" dirty="0" smtClean="0"/>
              <a:t> the </a:t>
            </a:r>
            <a:r>
              <a:rPr lang="hr-HR" dirty="0" err="1" smtClean="0"/>
              <a:t>only</a:t>
            </a:r>
            <a:r>
              <a:rPr lang="hr-HR" dirty="0" smtClean="0"/>
              <a:t> </a:t>
            </a:r>
            <a:r>
              <a:rPr lang="hr-HR" dirty="0" err="1" smtClean="0"/>
              <a:t>thing</a:t>
            </a:r>
            <a:r>
              <a:rPr lang="hr-HR" dirty="0" smtClean="0"/>
              <a:t> that </a:t>
            </a:r>
            <a:r>
              <a:rPr lang="hr-HR" dirty="0" err="1" smtClean="0"/>
              <a:t>we</a:t>
            </a:r>
            <a:r>
              <a:rPr lang="hr-HR" dirty="0" smtClean="0"/>
              <a:t>'re </a:t>
            </a:r>
            <a:r>
              <a:rPr lang="hr-HR" dirty="0" err="1" smtClean="0"/>
              <a:t>doing</a:t>
            </a:r>
            <a:r>
              <a:rPr lang="hr-HR" dirty="0" smtClean="0"/>
              <a:t> </a:t>
            </a:r>
            <a:r>
              <a:rPr lang="hr-HR" dirty="0" err="1" smtClean="0"/>
              <a:t>with</a:t>
            </a:r>
            <a:r>
              <a:rPr lang="hr-HR" dirty="0" smtClean="0"/>
              <a:t> a </a:t>
            </a:r>
            <a:r>
              <a:rPr lang="hr-HR" dirty="0" err="1" smtClean="0"/>
              <a:t>book</a:t>
            </a:r>
            <a:r>
              <a:rPr lang="hr-HR" dirty="0" smtClean="0"/>
              <a:t>, </a:t>
            </a:r>
            <a:r>
              <a:rPr lang="hr-HR" dirty="0" err="1" smtClean="0"/>
              <a:t>even</a:t>
            </a:r>
            <a:r>
              <a:rPr lang="hr-HR" dirty="0" smtClean="0"/>
              <a:t> </a:t>
            </a:r>
            <a:r>
              <a:rPr lang="hr-HR" dirty="0" err="1" smtClean="0"/>
              <a:t>when</a:t>
            </a:r>
            <a:r>
              <a:rPr lang="hr-HR" dirty="0" smtClean="0"/>
              <a:t> that's the </a:t>
            </a:r>
            <a:r>
              <a:rPr lang="hr-HR" dirty="0" err="1" smtClean="0"/>
              <a:t>only</a:t>
            </a:r>
            <a:r>
              <a:rPr lang="hr-HR" dirty="0" smtClean="0"/>
              <a:t> </a:t>
            </a:r>
            <a:r>
              <a:rPr lang="hr-HR" dirty="0" err="1" smtClean="0"/>
              <a:t>thing</a:t>
            </a:r>
            <a:r>
              <a:rPr lang="hr-HR" dirty="0" smtClean="0"/>
              <a:t> that </a:t>
            </a:r>
            <a:r>
              <a:rPr lang="hr-HR" dirty="0" err="1" smtClean="0"/>
              <a:t>we</a:t>
            </a:r>
            <a:r>
              <a:rPr lang="hr-HR" dirty="0" smtClean="0"/>
              <a:t> </a:t>
            </a:r>
            <a:r>
              <a:rPr lang="hr-HR" dirty="0" err="1" smtClean="0"/>
              <a:t>notice</a:t>
            </a:r>
            <a:r>
              <a:rPr lang="hr-HR" dirty="0" smtClean="0"/>
              <a:t> </a:t>
            </a:r>
            <a:r>
              <a:rPr lang="hr-HR" dirty="0" err="1" smtClean="0"/>
              <a:t>ourselves</a:t>
            </a:r>
            <a:r>
              <a:rPr lang="hr-HR" dirty="0" smtClean="0"/>
              <a:t> </a:t>
            </a:r>
            <a:r>
              <a:rPr lang="hr-HR" dirty="0" err="1" smtClean="0"/>
              <a:t>doing</a:t>
            </a:r>
            <a:r>
              <a:rPr lang="hr-HR" dirty="0" smtClean="0"/>
              <a:t>.</a:t>
            </a:r>
          </a:p>
          <a:p>
            <a:r>
              <a:rPr lang="hr-HR" dirty="0" err="1" smtClean="0"/>
              <a:t>Because</a:t>
            </a:r>
            <a:r>
              <a:rPr lang="hr-HR" dirty="0" smtClean="0"/>
              <a:t> </a:t>
            </a:r>
            <a:r>
              <a:rPr lang="hr-HR" dirty="0" err="1" smtClean="0"/>
              <a:t>words</a:t>
            </a:r>
            <a:r>
              <a:rPr lang="hr-HR" dirty="0" smtClean="0"/>
              <a:t> are </a:t>
            </a:r>
            <a:r>
              <a:rPr lang="hr-HR" dirty="0" err="1" smtClean="0"/>
              <a:t>only</a:t>
            </a:r>
            <a:r>
              <a:rPr lang="hr-HR" dirty="0" smtClean="0"/>
              <a:t> one of the </a:t>
            </a:r>
            <a:r>
              <a:rPr lang="hr-HR" dirty="0" err="1" smtClean="0"/>
              <a:t>channels</a:t>
            </a:r>
            <a:r>
              <a:rPr lang="hr-HR" dirty="0" smtClean="0"/>
              <a:t> </a:t>
            </a:r>
            <a:r>
              <a:rPr lang="hr-HR" dirty="0" err="1" smtClean="0"/>
              <a:t>through</a:t>
            </a:r>
            <a:r>
              <a:rPr lang="hr-HR" dirty="0" smtClean="0"/>
              <a:t> which a </a:t>
            </a:r>
            <a:r>
              <a:rPr lang="hr-HR" dirty="0" err="1" smtClean="0"/>
              <a:t>book</a:t>
            </a:r>
            <a:r>
              <a:rPr lang="hr-HR" dirty="0" smtClean="0"/>
              <a:t> </a:t>
            </a:r>
            <a:r>
              <a:rPr lang="hr-HR" dirty="0" err="1" smtClean="0"/>
              <a:t>conveys</a:t>
            </a:r>
            <a:r>
              <a:rPr lang="hr-HR" dirty="0" smtClean="0"/>
              <a:t> </a:t>
            </a:r>
            <a:r>
              <a:rPr lang="hr-HR" dirty="0" err="1" smtClean="0"/>
              <a:t>information</a:t>
            </a:r>
            <a:endParaRPr lang="hr-HR" dirty="0" smtClean="0"/>
          </a:p>
          <a:p>
            <a:r>
              <a:rPr lang="hr-HR" dirty="0" smtClean="0"/>
              <a:t>In </a:t>
            </a:r>
            <a:r>
              <a:rPr lang="hr-HR" dirty="0" err="1" smtClean="0"/>
              <a:t>fact</a:t>
            </a:r>
            <a:r>
              <a:rPr lang="hr-HR" dirty="0" smtClean="0"/>
              <a:t>, </a:t>
            </a:r>
            <a:r>
              <a:rPr lang="hr-HR" dirty="0" err="1" smtClean="0"/>
              <a:t>you</a:t>
            </a:r>
            <a:r>
              <a:rPr lang="hr-HR" dirty="0" smtClean="0"/>
              <a:t> </a:t>
            </a:r>
            <a:r>
              <a:rPr lang="hr-HR" dirty="0" err="1" smtClean="0"/>
              <a:t>could</a:t>
            </a:r>
            <a:r>
              <a:rPr lang="hr-HR" dirty="0" smtClean="0"/>
              <a:t> </a:t>
            </a:r>
            <a:r>
              <a:rPr lang="hr-HR" dirty="0" err="1" smtClean="0"/>
              <a:t>say</a:t>
            </a:r>
            <a:r>
              <a:rPr lang="hr-HR" dirty="0" smtClean="0"/>
              <a:t> that </a:t>
            </a:r>
            <a:r>
              <a:rPr lang="hr-HR" dirty="0" err="1" smtClean="0"/>
              <a:t>ubiquitous</a:t>
            </a:r>
            <a:r>
              <a:rPr lang="hr-HR" dirty="0" smtClean="0"/>
              <a:t> </a:t>
            </a:r>
            <a:r>
              <a:rPr lang="hr-HR" dirty="0" err="1" smtClean="0"/>
              <a:t>reading</a:t>
            </a:r>
            <a:r>
              <a:rPr lang="hr-HR" dirty="0" smtClean="0"/>
              <a:t> </a:t>
            </a:r>
            <a:r>
              <a:rPr lang="hr-HR" dirty="0" err="1" smtClean="0"/>
              <a:t>depended</a:t>
            </a:r>
            <a:r>
              <a:rPr lang="hr-HR" dirty="0" smtClean="0"/>
              <a:t> on technologies as a </a:t>
            </a:r>
            <a:r>
              <a:rPr lang="hr-HR" dirty="0" err="1" smtClean="0"/>
              <a:t>novel</a:t>
            </a:r>
            <a:r>
              <a:rPr lang="hr-HR" dirty="0" smtClean="0"/>
              <a:t> in </a:t>
            </a:r>
            <a:r>
              <a:rPr lang="hr-HR" dirty="0" err="1" smtClean="0"/>
              <a:t>their</a:t>
            </a:r>
            <a:r>
              <a:rPr lang="hr-HR" dirty="0" smtClean="0"/>
              <a:t> own time as </a:t>
            </a:r>
            <a:r>
              <a:rPr lang="hr-HR" dirty="0" err="1" smtClean="0"/>
              <a:t>ubiquitous</a:t>
            </a:r>
            <a:r>
              <a:rPr lang="hr-HR" dirty="0" smtClean="0"/>
              <a:t> </a:t>
            </a:r>
            <a:r>
              <a:rPr lang="hr-HR" dirty="0" err="1" smtClean="0"/>
              <a:t>computing</a:t>
            </a:r>
            <a:r>
              <a:rPr lang="hr-HR" dirty="0" smtClean="0"/>
              <a:t> </a:t>
            </a:r>
            <a:r>
              <a:rPr lang="hr-HR" dirty="0" err="1" smtClean="0"/>
              <a:t>does</a:t>
            </a:r>
            <a:r>
              <a:rPr lang="hr-HR" dirty="0" smtClean="0"/>
              <a:t> in </a:t>
            </a:r>
            <a:r>
              <a:rPr lang="hr-HR" dirty="0" err="1" smtClean="0"/>
              <a:t>our</a:t>
            </a:r>
            <a:r>
              <a:rPr lang="hr-HR" dirty="0" smtClean="0"/>
              <a:t> own </a:t>
            </a:r>
            <a:r>
              <a:rPr lang="hr-HR" dirty="0" err="1" smtClean="0"/>
              <a:t>smartphone</a:t>
            </a:r>
            <a:r>
              <a:rPr lang="hr-HR" dirty="0" smtClean="0"/>
              <a:t> era.</a:t>
            </a:r>
          </a:p>
          <a:p>
            <a:r>
              <a:rPr lang="hr-HR" dirty="0" err="1" smtClean="0"/>
              <a:t>Different</a:t>
            </a:r>
            <a:r>
              <a:rPr lang="hr-HR" dirty="0" smtClean="0"/>
              <a:t> </a:t>
            </a:r>
            <a:r>
              <a:rPr lang="hr-HR" dirty="0" err="1" smtClean="0"/>
              <a:t>sizes</a:t>
            </a:r>
            <a:r>
              <a:rPr lang="hr-HR" dirty="0" smtClean="0"/>
              <a:t> and </a:t>
            </a:r>
            <a:r>
              <a:rPr lang="hr-HR" dirty="0" err="1" smtClean="0"/>
              <a:t>shapes</a:t>
            </a:r>
            <a:r>
              <a:rPr lang="hr-HR" dirty="0" smtClean="0"/>
              <a:t> of </a:t>
            </a:r>
            <a:r>
              <a:rPr lang="hr-HR" dirty="0" err="1" smtClean="0"/>
              <a:t>book</a:t>
            </a:r>
            <a:r>
              <a:rPr lang="hr-HR" dirty="0" smtClean="0"/>
              <a:t> </a:t>
            </a:r>
            <a:r>
              <a:rPr lang="hr-HR" dirty="0" err="1" smtClean="0"/>
              <a:t>imply</a:t>
            </a:r>
            <a:r>
              <a:rPr lang="hr-HR" dirty="0" smtClean="0"/>
              <a:t> </a:t>
            </a:r>
            <a:r>
              <a:rPr lang="hr-HR" dirty="0" err="1" smtClean="0"/>
              <a:t>different</a:t>
            </a:r>
            <a:r>
              <a:rPr lang="hr-HR" dirty="0" smtClean="0"/>
              <a:t> </a:t>
            </a:r>
            <a:r>
              <a:rPr lang="hr-HR" dirty="0" err="1" smtClean="0"/>
              <a:t>frequencies</a:t>
            </a:r>
            <a:r>
              <a:rPr lang="hr-HR" dirty="0" smtClean="0"/>
              <a:t> </a:t>
            </a:r>
            <a:r>
              <a:rPr lang="hr-HR" dirty="0" err="1" smtClean="0"/>
              <a:t>of</a:t>
            </a:r>
            <a:r>
              <a:rPr lang="hr-HR" dirty="0" smtClean="0"/>
              <a:t> </a:t>
            </a:r>
            <a:r>
              <a:rPr lang="hr-HR" dirty="0" err="1" smtClean="0"/>
              <a:t>reading</a:t>
            </a:r>
            <a:r>
              <a:rPr lang="hr-HR" dirty="0" smtClean="0"/>
              <a:t>, </a:t>
            </a:r>
            <a:r>
              <a:rPr lang="hr-HR" dirty="0" err="1" smtClean="0"/>
              <a:t>different</a:t>
            </a:r>
            <a:r>
              <a:rPr lang="hr-HR" dirty="0" smtClean="0"/>
              <a:t> </a:t>
            </a:r>
            <a:r>
              <a:rPr lang="hr-HR" dirty="0" err="1" smtClean="0"/>
              <a:t>styles</a:t>
            </a:r>
            <a:r>
              <a:rPr lang="hr-HR" dirty="0" smtClean="0"/>
              <a:t> </a:t>
            </a:r>
            <a:r>
              <a:rPr lang="hr-HR" dirty="0" err="1" smtClean="0"/>
              <a:t>of</a:t>
            </a:r>
            <a:r>
              <a:rPr lang="hr-HR" dirty="0" smtClean="0"/>
              <a:t> </a:t>
            </a:r>
            <a:r>
              <a:rPr lang="hr-HR" dirty="0" err="1" smtClean="0"/>
              <a:t>intimacy</a:t>
            </a:r>
            <a:r>
              <a:rPr lang="hr-HR" dirty="0" smtClean="0"/>
              <a:t> </a:t>
            </a:r>
            <a:r>
              <a:rPr lang="hr-HR" dirty="0" err="1" smtClean="0"/>
              <a:t>with</a:t>
            </a:r>
            <a:r>
              <a:rPr lang="hr-HR" dirty="0" smtClean="0"/>
              <a:t> the </a:t>
            </a:r>
            <a:r>
              <a:rPr lang="hr-HR" dirty="0" err="1" smtClean="0"/>
              <a:t>words</a:t>
            </a:r>
            <a:r>
              <a:rPr lang="hr-HR" dirty="0" smtClean="0"/>
              <a:t> that </a:t>
            </a:r>
            <a:r>
              <a:rPr lang="hr-HR" dirty="0" err="1" smtClean="0"/>
              <a:t>they</a:t>
            </a:r>
            <a:r>
              <a:rPr lang="hr-HR" dirty="0" smtClean="0"/>
              <a:t> </a:t>
            </a:r>
            <a:r>
              <a:rPr lang="hr-HR" dirty="0" err="1" smtClean="0"/>
              <a:t>contain</a:t>
            </a:r>
            <a:r>
              <a:rPr lang="hr-HR" dirty="0" smtClean="0"/>
              <a:t>.“</a:t>
            </a:r>
          </a:p>
          <a:p>
            <a:pPr>
              <a:buNone/>
            </a:pPr>
            <a:r>
              <a:rPr lang="hr-HR" dirty="0" smtClean="0"/>
              <a:t> </a:t>
            </a:r>
            <a:r>
              <a:rPr lang="hr-HR" dirty="0" smtClean="0"/>
              <a:t>   </a:t>
            </a:r>
            <a:r>
              <a:rPr lang="hr-HR" dirty="0" smtClean="0"/>
              <a:t> </a:t>
            </a:r>
            <a:r>
              <a:rPr lang="hr-HR" dirty="0" err="1" smtClean="0"/>
              <a:t>Leah</a:t>
            </a:r>
            <a:r>
              <a:rPr lang="hr-HR" dirty="0" smtClean="0"/>
              <a:t> Price, </a:t>
            </a:r>
            <a:r>
              <a:rPr lang="hr-HR" dirty="0" err="1" smtClean="0"/>
              <a:t>Harvard</a:t>
            </a:r>
            <a:endParaRPr lang="hr-H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Zaključak</a:t>
            </a:r>
            <a:endParaRPr lang="hr-HR" dirty="0"/>
          </a:p>
        </p:txBody>
      </p:sp>
      <p:sp>
        <p:nvSpPr>
          <p:cNvPr id="8" name="Rezervirano mjesto sadržaja 7"/>
          <p:cNvSpPr>
            <a:spLocks noGrp="1"/>
          </p:cNvSpPr>
          <p:nvPr>
            <p:ph idx="1"/>
          </p:nvPr>
        </p:nvSpPr>
        <p:spPr/>
        <p:txBody>
          <a:bodyPr>
            <a:normAutofit fontScale="77500" lnSpcReduction="20000"/>
          </a:bodyPr>
          <a:lstStyle/>
          <a:p>
            <a:r>
              <a:rPr lang="hr-HR" dirty="0" smtClean="0"/>
              <a:t>U procesu čitanja učenik izravno komunicira s lektirom, a neizravno s Ministarstvom, autorom djela i izdavačem</a:t>
            </a:r>
          </a:p>
          <a:p>
            <a:r>
              <a:rPr lang="hr-HR" dirty="0" smtClean="0"/>
              <a:t>Ovisno o načinu tumačenja lektire, komunikacija s nastavnikom je ili izravna ili neizravna</a:t>
            </a:r>
          </a:p>
          <a:p>
            <a:r>
              <a:rPr lang="hr-HR" dirty="0" smtClean="0"/>
              <a:t>Većina učenika ipak čita i  razumije poruku djela</a:t>
            </a:r>
          </a:p>
          <a:p>
            <a:r>
              <a:rPr lang="hr-HR" dirty="0" smtClean="0"/>
              <a:t>Učenici veću pozornost posvećuju sadržaju, a ne izgledu</a:t>
            </a:r>
          </a:p>
          <a:p>
            <a:r>
              <a:rPr lang="hr-HR" dirty="0" smtClean="0"/>
              <a:t>Učenici u gimnazijskim odjeljenjima podjednako percipiraju djelo (pretpostavka je da bi učenici u strukovnim odjeljenjima ipak imali veći postotak </a:t>
            </a:r>
            <a:r>
              <a:rPr lang="hr-HR" dirty="0" err="1" smtClean="0"/>
              <a:t>nečitača</a:t>
            </a:r>
            <a:r>
              <a:rPr lang="hr-HR" dirty="0" smtClean="0"/>
              <a:t>-osobno iskustvo mentora)</a:t>
            </a:r>
          </a:p>
          <a:p>
            <a:r>
              <a:rPr lang="hr-HR" dirty="0" smtClean="0"/>
              <a:t>Učenici u manjoj sredini imaju nešto bolje rezultate (u 1. r. SŠ u Čabru je 9 učenika, a u SŠ Delnice 29 učenika-razlika je u ulaznim ocjenama iz osnovne škole </a:t>
            </a:r>
            <a:r>
              <a:rPr lang="hr-HR" dirty="0" err="1" smtClean="0"/>
              <a:t>tj</a:t>
            </a:r>
            <a:r>
              <a:rPr lang="hr-HR" dirty="0" smtClean="0"/>
              <a:t>. broju upisanih učenika s ocjenom odličan</a:t>
            </a:r>
            <a:r>
              <a:rPr lang="hr-HR" dirty="0" smtClean="0"/>
              <a:t>) – referenca koju bi trebalo istražiti: u kolikoj mjeri utječe ulazna ocjena učenika prilikom upisa u 1. razred na njegov  kasniji uspjeh</a:t>
            </a:r>
            <a:endParaRPr lang="hr-H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uvod</a:t>
            </a:r>
            <a:endParaRPr lang="hr-HR" dirty="0"/>
          </a:p>
        </p:txBody>
      </p:sp>
      <p:sp>
        <p:nvSpPr>
          <p:cNvPr id="3" name="Rezervirano mjesto sadržaja 2"/>
          <p:cNvSpPr>
            <a:spLocks noGrp="1"/>
          </p:cNvSpPr>
          <p:nvPr>
            <p:ph idx="1"/>
          </p:nvPr>
        </p:nvSpPr>
        <p:spPr>
          <a:xfrm>
            <a:off x="1451579" y="2015732"/>
            <a:ext cx="9603275" cy="4326879"/>
          </a:xfrm>
        </p:spPr>
        <p:txBody>
          <a:bodyPr>
            <a:normAutofit fontScale="55000" lnSpcReduction="20000"/>
          </a:bodyPr>
          <a:lstStyle/>
          <a:p>
            <a:r>
              <a:rPr lang="hr-HR" sz="2600" dirty="0"/>
              <a:t>Definicija: lektira (franc.), čitanje, štivo, ono što se čita; školska l., tekstovi koje su učenici prema nastavnom planu </a:t>
            </a:r>
            <a:r>
              <a:rPr lang="hr-HR" sz="2600" dirty="0">
                <a:solidFill>
                  <a:srgbClr val="FF0000"/>
                </a:solidFill>
              </a:rPr>
              <a:t>dužni</a:t>
            </a:r>
            <a:r>
              <a:rPr lang="hr-HR" sz="2600" dirty="0"/>
              <a:t> </a:t>
            </a:r>
            <a:r>
              <a:rPr lang="hr-HR" sz="2600" dirty="0" smtClean="0"/>
              <a:t>pročitati.</a:t>
            </a:r>
          </a:p>
          <a:p>
            <a:r>
              <a:rPr lang="hr-HR" sz="2600" dirty="0" smtClean="0"/>
              <a:t>Razine: </a:t>
            </a:r>
          </a:p>
          <a:p>
            <a:r>
              <a:rPr lang="hr-HR" sz="2600" dirty="0" smtClean="0"/>
              <a:t>osnovnoškolska razina</a:t>
            </a:r>
          </a:p>
          <a:p>
            <a:r>
              <a:rPr lang="hr-HR" sz="2600" dirty="0"/>
              <a:t>srednjoškolska razina</a:t>
            </a:r>
          </a:p>
          <a:p>
            <a:r>
              <a:rPr lang="hr-HR" sz="2600" dirty="0" smtClean="0"/>
              <a:t>Propisuje: Ministarstvo znanosti, obrazovanja i sporta Republike Hrvatske</a:t>
            </a:r>
          </a:p>
          <a:p>
            <a:r>
              <a:rPr lang="hr-HR" sz="2600" dirty="0" smtClean="0"/>
              <a:t>Nastavni plan i program za osnovne i srednje škole: gimnazije, strukovne škole i umjetničke škole</a:t>
            </a:r>
          </a:p>
          <a:p>
            <a:r>
              <a:rPr lang="hr-HR" sz="2600" dirty="0" smtClean="0"/>
              <a:t>Popis lektira u srednjim školama nije ujednačen već ovisi o programu, usmjerenju i je li riječ o eksperimentalnoj školi te se stoga, kako bi se izbjegla pretjerana opširnost sadržaja, ovo istraživanje temelji na lektiri za 1. razred gimnazije, Lovac u žitu.</a:t>
            </a:r>
          </a:p>
          <a:p>
            <a:endParaRPr lang="hr-HR" dirty="0" smtClean="0"/>
          </a:p>
          <a:p>
            <a:pPr marL="0" indent="0">
              <a:buNone/>
            </a:pPr>
            <a:r>
              <a:rPr lang="hr-HR" dirty="0" smtClean="0"/>
              <a:t>               </a:t>
            </a:r>
          </a:p>
          <a:p>
            <a:pPr marL="0" indent="0">
              <a:buNone/>
            </a:pPr>
            <a:r>
              <a:rPr lang="hr-HR" dirty="0"/>
              <a:t> </a:t>
            </a:r>
            <a:r>
              <a:rPr lang="hr-HR" dirty="0" smtClean="0"/>
              <a:t>  </a:t>
            </a:r>
          </a:p>
          <a:p>
            <a:pPr marL="0" indent="0">
              <a:buNone/>
            </a:pPr>
            <a:r>
              <a:rPr lang="hr-HR" dirty="0"/>
              <a:t> </a:t>
            </a:r>
            <a:r>
              <a:rPr lang="hr-HR" dirty="0" smtClean="0"/>
              <a:t> </a:t>
            </a:r>
            <a:endParaRPr lang="hr-HR" dirty="0"/>
          </a:p>
        </p:txBody>
      </p:sp>
    </p:spTree>
    <p:extLst>
      <p:ext uri="{BB962C8B-B14F-4D97-AF65-F5344CB8AC3E}">
        <p14:creationId xmlns:p14="http://schemas.microsoft.com/office/powerpoint/2010/main" xmlns="" val="1792077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1447191" y="804163"/>
            <a:ext cx="9607661" cy="592837"/>
          </a:xfrm>
        </p:spPr>
        <p:txBody>
          <a:bodyPr/>
          <a:lstStyle/>
          <a:p>
            <a:r>
              <a:rPr lang="hr-HR" dirty="0" smtClean="0"/>
              <a:t>Rješenje problema</a:t>
            </a:r>
            <a:endParaRPr lang="hr-HR" dirty="0"/>
          </a:p>
        </p:txBody>
      </p:sp>
      <p:sp>
        <p:nvSpPr>
          <p:cNvPr id="5" name="Rezervirano mjesto teksta 4"/>
          <p:cNvSpPr>
            <a:spLocks noGrp="1"/>
          </p:cNvSpPr>
          <p:nvPr>
            <p:ph type="body" idx="1"/>
          </p:nvPr>
        </p:nvSpPr>
        <p:spPr/>
        <p:txBody>
          <a:bodyPr>
            <a:normAutofit/>
          </a:bodyPr>
          <a:lstStyle/>
          <a:p>
            <a:r>
              <a:rPr lang="hr-HR" dirty="0" smtClean="0"/>
              <a:t>Kako </a:t>
            </a:r>
            <a:r>
              <a:rPr lang="hr-HR" dirty="0" smtClean="0"/>
              <a:t>povećati čitanost i razumijevanje </a:t>
            </a:r>
          </a:p>
        </p:txBody>
      </p:sp>
      <p:sp>
        <p:nvSpPr>
          <p:cNvPr id="6" name="Rezervirano mjesto sadržaja 5"/>
          <p:cNvSpPr>
            <a:spLocks noGrp="1"/>
          </p:cNvSpPr>
          <p:nvPr>
            <p:ph sz="half" idx="2"/>
          </p:nvPr>
        </p:nvSpPr>
        <p:spPr>
          <a:xfrm>
            <a:off x="1092200" y="2824269"/>
            <a:ext cx="5000143" cy="2941531"/>
          </a:xfrm>
        </p:spPr>
        <p:txBody>
          <a:bodyPr>
            <a:normAutofit fontScale="85000" lnSpcReduction="10000"/>
          </a:bodyPr>
          <a:lstStyle/>
          <a:p>
            <a:r>
              <a:rPr lang="hr-HR" dirty="0" smtClean="0"/>
              <a:t>Audio knjige za učenike koji imaju poteškoće s </a:t>
            </a:r>
            <a:r>
              <a:rPr lang="hr-HR" dirty="0" err="1" smtClean="0"/>
              <a:t>čitanjem</a:t>
            </a:r>
            <a:r>
              <a:rPr lang="hr-HR" dirty="0" err="1" smtClean="0">
                <a:hlinkClick r:id="rId2"/>
              </a:rPr>
              <a:t>https</a:t>
            </a:r>
            <a:r>
              <a:rPr lang="hr-HR" dirty="0" smtClean="0">
                <a:hlinkClick r:id="rId2"/>
              </a:rPr>
              <a:t>://www.youtube.com/</a:t>
            </a:r>
            <a:r>
              <a:rPr lang="hr-HR" dirty="0" err="1" smtClean="0">
                <a:hlinkClick r:id="rId2"/>
              </a:rPr>
              <a:t>watch</a:t>
            </a:r>
            <a:r>
              <a:rPr lang="hr-HR" dirty="0" smtClean="0">
                <a:hlinkClick r:id="rId2"/>
              </a:rPr>
              <a:t>?v=KGCrU5htLhQ</a:t>
            </a:r>
            <a:endParaRPr lang="hr-HR" dirty="0" smtClean="0"/>
          </a:p>
          <a:p>
            <a:r>
              <a:rPr lang="hr-HR" dirty="0" err="1" smtClean="0"/>
              <a:t>Film</a:t>
            </a:r>
            <a:r>
              <a:rPr lang="hr-HR" dirty="0" err="1" smtClean="0">
                <a:hlinkClick r:id="rId3"/>
              </a:rPr>
              <a:t>https</a:t>
            </a:r>
            <a:r>
              <a:rPr lang="hr-HR" dirty="0" smtClean="0">
                <a:hlinkClick r:id="rId3"/>
              </a:rPr>
              <a:t>://www.youtube.com/</a:t>
            </a:r>
            <a:r>
              <a:rPr lang="hr-HR" dirty="0" err="1" smtClean="0">
                <a:hlinkClick r:id="rId3"/>
              </a:rPr>
              <a:t>watch</a:t>
            </a:r>
            <a:r>
              <a:rPr lang="hr-HR" dirty="0" smtClean="0">
                <a:hlinkClick r:id="rId3"/>
              </a:rPr>
              <a:t>?v=aVEwfJ4s8kc</a:t>
            </a:r>
            <a:endParaRPr lang="hr-HR" dirty="0" smtClean="0"/>
          </a:p>
          <a:p>
            <a:r>
              <a:rPr lang="hr-HR" dirty="0" smtClean="0"/>
              <a:t>Usmjereno čitanje – smanjiti broj </a:t>
            </a:r>
            <a:r>
              <a:rPr lang="hr-HR" dirty="0" err="1" smtClean="0"/>
              <a:t>lektirnih</a:t>
            </a:r>
            <a:r>
              <a:rPr lang="hr-HR" dirty="0" smtClean="0"/>
              <a:t> naslova, što više čitati na nastavi i kroz </a:t>
            </a:r>
            <a:r>
              <a:rPr lang="hr-HR" dirty="0" err="1" smtClean="0"/>
              <a:t>tzv</a:t>
            </a:r>
            <a:r>
              <a:rPr lang="hr-HR" dirty="0" smtClean="0"/>
              <a:t>. knjižne klubove</a:t>
            </a:r>
          </a:p>
          <a:p>
            <a:r>
              <a:rPr lang="hr-HR" dirty="0" smtClean="0"/>
              <a:t>Aktivno uključiti učenike u odabir </a:t>
            </a:r>
            <a:r>
              <a:rPr lang="hr-HR" dirty="0" err="1" smtClean="0"/>
              <a:t>lektirnih</a:t>
            </a:r>
            <a:r>
              <a:rPr lang="hr-HR" dirty="0" smtClean="0"/>
              <a:t> naslova</a:t>
            </a:r>
          </a:p>
          <a:p>
            <a:endParaRPr lang="hr-HR" dirty="0" smtClean="0"/>
          </a:p>
          <a:p>
            <a:pPr>
              <a:buNone/>
            </a:pPr>
            <a:endParaRPr lang="hr-HR" dirty="0" smtClean="0"/>
          </a:p>
          <a:p>
            <a:endParaRPr lang="hr-HR" dirty="0"/>
          </a:p>
        </p:txBody>
      </p:sp>
      <p:sp>
        <p:nvSpPr>
          <p:cNvPr id="7" name="Rezervirano mjesto teksta 6"/>
          <p:cNvSpPr>
            <a:spLocks noGrp="1"/>
          </p:cNvSpPr>
          <p:nvPr>
            <p:ph type="body" sz="quarter" idx="3"/>
          </p:nvPr>
        </p:nvSpPr>
        <p:spPr/>
        <p:txBody>
          <a:bodyPr/>
          <a:lstStyle/>
          <a:p>
            <a:r>
              <a:rPr lang="hr-HR" dirty="0" smtClean="0"/>
              <a:t>Prijedlozi motivacije</a:t>
            </a:r>
            <a:endParaRPr lang="hr-HR" dirty="0"/>
          </a:p>
        </p:txBody>
      </p:sp>
      <p:sp>
        <p:nvSpPr>
          <p:cNvPr id="8" name="Rezervirano mjesto sadržaja 7"/>
          <p:cNvSpPr>
            <a:spLocks noGrp="1"/>
          </p:cNvSpPr>
          <p:nvPr>
            <p:ph sz="quarter" idx="4"/>
          </p:nvPr>
        </p:nvSpPr>
        <p:spPr/>
        <p:txBody>
          <a:bodyPr/>
          <a:lstStyle/>
          <a:p>
            <a:pPr>
              <a:buNone/>
            </a:pPr>
            <a:r>
              <a:rPr lang="hr-HR" smtClean="0">
                <a:hlinkClick r:id="rId4"/>
              </a:rPr>
              <a:t>Strip </a:t>
            </a:r>
          </a:p>
          <a:p>
            <a:pPr>
              <a:buNone/>
            </a:pPr>
            <a:r>
              <a:rPr lang="hr-HR" dirty="0" smtClean="0">
                <a:hlinkClick r:id="rId4"/>
              </a:rPr>
              <a:t>https://Pixton.com/ic:djcwcj2h</a:t>
            </a:r>
            <a:endParaRPr lang="hr-HR" dirty="0" smtClean="0"/>
          </a:p>
          <a:p>
            <a:pPr>
              <a:buNone/>
            </a:pPr>
            <a:r>
              <a:rPr lang="hr-HR" dirty="0" smtClean="0"/>
              <a:t>(nastao na učeničkoj radionici)</a:t>
            </a:r>
          </a:p>
          <a:p>
            <a:pPr>
              <a:buNone/>
            </a:pPr>
            <a:r>
              <a:rPr lang="hr-HR" dirty="0" err="1" smtClean="0"/>
              <a:t>Twine</a:t>
            </a:r>
            <a:r>
              <a:rPr lang="hr-HR" dirty="0" smtClean="0"/>
              <a:t> - igra</a:t>
            </a:r>
          </a:p>
          <a:p>
            <a:pPr>
              <a:buNone/>
            </a:pPr>
            <a:r>
              <a:rPr lang="hr-HR" dirty="0" smtClean="0">
                <a:hlinkClick r:id="rId5"/>
              </a:rPr>
              <a:t>http://www.philome.la/japytom2/lovac-u-itu</a:t>
            </a: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literatura</a:t>
            </a:r>
            <a:endParaRPr lang="hr-HR" dirty="0"/>
          </a:p>
        </p:txBody>
      </p:sp>
      <p:sp>
        <p:nvSpPr>
          <p:cNvPr id="3" name="Rezervirano mjesto sadržaja 2"/>
          <p:cNvSpPr>
            <a:spLocks noGrp="1"/>
          </p:cNvSpPr>
          <p:nvPr>
            <p:ph idx="1"/>
          </p:nvPr>
        </p:nvSpPr>
        <p:spPr/>
        <p:txBody>
          <a:bodyPr/>
          <a:lstStyle/>
          <a:p>
            <a:r>
              <a:rPr lang="hr-HR" dirty="0">
                <a:hlinkClick r:id="rId2"/>
              </a:rPr>
              <a:t>http://</a:t>
            </a:r>
            <a:r>
              <a:rPr lang="hr-HR" dirty="0" smtClean="0">
                <a:hlinkClick r:id="rId2"/>
              </a:rPr>
              <a:t>www.hrleksikon.info/definicija/</a:t>
            </a:r>
            <a:r>
              <a:rPr lang="hr-HR" dirty="0" err="1" smtClean="0">
                <a:hlinkClick r:id="rId2"/>
              </a:rPr>
              <a:t>lektira.html</a:t>
            </a:r>
            <a:endParaRPr lang="hr-HR" dirty="0" smtClean="0"/>
          </a:p>
          <a:p>
            <a:r>
              <a:rPr lang="hr-HR" dirty="0" smtClean="0">
                <a:hlinkClick r:id="rId3"/>
              </a:rPr>
              <a:t>https://courses.edx.org/courses/course-v1:HarvardX+HUM1.5x+3T2015/courseware/1ab13d89a9ca40b79242c690ab444009/</a:t>
            </a:r>
            <a:endParaRPr lang="hr-HR" dirty="0" smtClean="0"/>
          </a:p>
          <a:p>
            <a:r>
              <a:rPr lang="hr-HR" dirty="0" smtClean="0">
                <a:hlinkClick r:id="rId4"/>
              </a:rPr>
              <a:t>http://dokumenti.ncvvo.hr/Nastavni_plan/gimnazije/obvezni/</a:t>
            </a:r>
            <a:r>
              <a:rPr lang="hr-HR" dirty="0" err="1" smtClean="0">
                <a:hlinkClick r:id="rId4"/>
              </a:rPr>
              <a:t>hrvatski.pdf</a:t>
            </a:r>
            <a:endParaRPr lang="hr-HR" dirty="0" smtClean="0"/>
          </a:p>
          <a:p>
            <a:r>
              <a:rPr lang="hr-HR" dirty="0" smtClean="0">
                <a:hlinkClick r:id="rId5"/>
              </a:rPr>
              <a:t>http://dokumenti.ncvvo.hr/Ispitni_katalozi_15-16/Hrvatski/HR_IK_16.pdf</a:t>
            </a:r>
            <a:endParaRPr lang="hr-HR" dirty="0" smtClean="0"/>
          </a:p>
          <a:p>
            <a:r>
              <a:rPr lang="hr-HR" dirty="0" smtClean="0"/>
              <a:t>Salinger,</a:t>
            </a:r>
            <a:r>
              <a:rPr lang="hr-HR" dirty="0" err="1" smtClean="0"/>
              <a:t>Jerome</a:t>
            </a:r>
            <a:r>
              <a:rPr lang="hr-HR" dirty="0" smtClean="0"/>
              <a:t>,David:Lovac u žitu, Šareni dućan, 2007.</a:t>
            </a:r>
          </a:p>
          <a:p>
            <a:endParaRPr lang="hr-HR" dirty="0" smtClean="0"/>
          </a:p>
          <a:p>
            <a:endParaRPr lang="hr-HR" dirty="0" smtClean="0"/>
          </a:p>
          <a:p>
            <a:endParaRPr lang="hr-HR" dirty="0"/>
          </a:p>
        </p:txBody>
      </p:sp>
    </p:spTree>
    <p:extLst>
      <p:ext uri="{BB962C8B-B14F-4D97-AF65-F5344CB8AC3E}">
        <p14:creationId xmlns:p14="http://schemas.microsoft.com/office/powerpoint/2010/main" xmlns="" val="31660558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Zahvale</a:t>
            </a:r>
            <a:endParaRPr lang="hr-HR" dirty="0"/>
          </a:p>
        </p:txBody>
      </p:sp>
      <p:sp>
        <p:nvSpPr>
          <p:cNvPr id="3" name="Rezervirano mjesto sadržaja 2"/>
          <p:cNvSpPr>
            <a:spLocks noGrp="1"/>
          </p:cNvSpPr>
          <p:nvPr>
            <p:ph idx="1"/>
          </p:nvPr>
        </p:nvSpPr>
        <p:spPr/>
        <p:txBody>
          <a:bodyPr/>
          <a:lstStyle/>
          <a:p>
            <a:r>
              <a:rPr lang="hr-HR" dirty="0" smtClean="0"/>
              <a:t>Zahvaljujemo učenicima gimnazijskih odjela srednjih škola u Delnicama i Čabru na suradnji prilikom ispunjavanja anketa</a:t>
            </a:r>
            <a:endParaRPr lang="hr-H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Hvala na pažnji!</a:t>
            </a:r>
            <a:endParaRPr lang="hr-HR" dirty="0"/>
          </a:p>
        </p:txBody>
      </p:sp>
      <p:sp>
        <p:nvSpPr>
          <p:cNvPr id="3" name="Rezervirano mjesto sadržaja 2"/>
          <p:cNvSpPr>
            <a:spLocks noGrp="1"/>
          </p:cNvSpPr>
          <p:nvPr>
            <p:ph idx="1"/>
          </p:nvPr>
        </p:nvSpPr>
        <p:spPr/>
        <p:txBody>
          <a:bodyPr/>
          <a:lstStyle/>
          <a:p>
            <a:r>
              <a:rPr lang="hr-HR" dirty="0" smtClean="0"/>
              <a:t>Petra Kalčić, 2.a opće gimnazije</a:t>
            </a:r>
          </a:p>
          <a:p>
            <a:r>
              <a:rPr lang="hr-HR" dirty="0" smtClean="0"/>
              <a:t>Srednja škola Delnice, </a:t>
            </a:r>
            <a:r>
              <a:rPr lang="hr-HR" dirty="0" err="1" smtClean="0"/>
              <a:t>Lujzinska</a:t>
            </a:r>
            <a:r>
              <a:rPr lang="hr-HR" dirty="0" smtClean="0"/>
              <a:t> cesta 42</a:t>
            </a:r>
          </a:p>
          <a:p>
            <a:r>
              <a:rPr lang="hr-HR" dirty="0" smtClean="0"/>
              <a:t>Mentor: Jasminka Lisac, </a:t>
            </a:r>
            <a:r>
              <a:rPr lang="hr-HR" dirty="0" err="1" smtClean="0"/>
              <a:t>prof</a:t>
            </a:r>
            <a:r>
              <a:rPr lang="hr-HR" dirty="0" smtClean="0"/>
              <a:t>.</a:t>
            </a:r>
          </a:p>
          <a:p>
            <a:r>
              <a:rPr lang="hr-HR" dirty="0" smtClean="0"/>
              <a:t>ured@ss-delnice.skole.hr</a:t>
            </a:r>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problem</a:t>
            </a:r>
            <a:endParaRPr lang="hr-HR" dirty="0"/>
          </a:p>
        </p:txBody>
      </p:sp>
      <p:sp>
        <p:nvSpPr>
          <p:cNvPr id="3" name="Rezervirano mjesto sadržaja 2"/>
          <p:cNvSpPr>
            <a:spLocks noGrp="1"/>
          </p:cNvSpPr>
          <p:nvPr>
            <p:ph idx="1"/>
          </p:nvPr>
        </p:nvSpPr>
        <p:spPr/>
        <p:txBody>
          <a:bodyPr/>
          <a:lstStyle/>
          <a:p>
            <a:r>
              <a:rPr lang="hr-HR" dirty="0" smtClean="0"/>
              <a:t> koji je utjecaj lektire na učenika (čita li, ne čita, ako čita-razumije li pročitano)</a:t>
            </a:r>
          </a:p>
          <a:p>
            <a:r>
              <a:rPr lang="hr-HR" dirty="0" smtClean="0"/>
              <a:t> kako čitatelj percipira knjigu, posvećuje li više pažnje sadržaju ili izgledu</a:t>
            </a:r>
          </a:p>
          <a:p>
            <a:r>
              <a:rPr lang="hr-HR" dirty="0" smtClean="0"/>
              <a:t> kako učenici dviju različitih škola doživljavaju isto djelo</a:t>
            </a:r>
          </a:p>
          <a:p>
            <a:r>
              <a:rPr lang="hr-HR" dirty="0" smtClean="0"/>
              <a:t> je li </a:t>
            </a:r>
            <a:r>
              <a:rPr lang="hr-HR" dirty="0" err="1" smtClean="0"/>
              <a:t>lektirni</a:t>
            </a:r>
            <a:r>
              <a:rPr lang="hr-HR" dirty="0" smtClean="0"/>
              <a:t> naslov  koji je zadan, </a:t>
            </a:r>
            <a:r>
              <a:rPr lang="hr-HR" dirty="0" err="1" smtClean="0"/>
              <a:t>tj</a:t>
            </a:r>
            <a:r>
              <a:rPr lang="hr-HR" dirty="0" smtClean="0"/>
              <a:t>. na neki način nametnut,  percipiran kao takav</a:t>
            </a:r>
            <a:endParaRPr lang="hr-HR" dirty="0"/>
          </a:p>
        </p:txBody>
      </p:sp>
    </p:spTree>
    <p:extLst>
      <p:ext uri="{BB962C8B-B14F-4D97-AF65-F5344CB8AC3E}">
        <p14:creationId xmlns:p14="http://schemas.microsoft.com/office/powerpoint/2010/main" xmlns="" val="100951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Lektire 1. razred gimnazije</a:t>
            </a:r>
            <a:endParaRPr lang="hr-HR" dirty="0"/>
          </a:p>
        </p:txBody>
      </p:sp>
      <p:sp>
        <p:nvSpPr>
          <p:cNvPr id="3" name="Rezervirano mjesto sadržaja 2"/>
          <p:cNvSpPr>
            <a:spLocks noGrp="1"/>
          </p:cNvSpPr>
          <p:nvPr>
            <p:ph idx="1"/>
          </p:nvPr>
        </p:nvSpPr>
        <p:spPr/>
        <p:txBody>
          <a:bodyPr numCol="2">
            <a:noAutofit/>
          </a:bodyPr>
          <a:lstStyle/>
          <a:p>
            <a:r>
              <a:rPr lang="hr-HR" sz="1200" dirty="0"/>
              <a:t>1. HOMER. Ilijada, pjevanje I.,VI.,XVI.,XVIII.,XXIV.</a:t>
            </a:r>
          </a:p>
          <a:p>
            <a:r>
              <a:rPr lang="hr-HR" sz="1200" dirty="0"/>
              <a:t>2. EZOP ili J.DE LA FONTAINE. Basne (izbor)</a:t>
            </a:r>
          </a:p>
          <a:p>
            <a:r>
              <a:rPr lang="hr-HR" sz="1200" dirty="0"/>
              <a:t>3. ANDERSEN, H.C. Carevo novo ruho ili</a:t>
            </a:r>
          </a:p>
          <a:p>
            <a:r>
              <a:rPr lang="hr-HR" sz="1200" dirty="0"/>
              <a:t>BRLIĆ-MAŽURANIĆ, I. Kako je Potjeh tražio istinu</a:t>
            </a:r>
          </a:p>
          <a:p>
            <a:r>
              <a:rPr lang="hr-HR" sz="1200" dirty="0"/>
              <a:t>4. ŠENOA, A. Zlatarovo zlato</a:t>
            </a:r>
          </a:p>
          <a:p>
            <a:r>
              <a:rPr lang="hr-HR" sz="1200" dirty="0"/>
              <a:t>5. SALLINGER, J.D. Lovac u žitu</a:t>
            </a:r>
          </a:p>
          <a:p>
            <a:r>
              <a:rPr lang="hr-HR" sz="1200" dirty="0"/>
              <a:t>6. NOVAK, V. U glib </a:t>
            </a:r>
            <a:r>
              <a:rPr lang="hr-HR" sz="1200" dirty="0" smtClean="0"/>
              <a:t>ili</a:t>
            </a:r>
            <a:endParaRPr lang="hr-HR" sz="1200" dirty="0"/>
          </a:p>
          <a:p>
            <a:r>
              <a:rPr lang="hr-HR" sz="1200" dirty="0"/>
              <a:t>7. MATOŠ,A.G. Cvijet s raskršća </a:t>
            </a:r>
            <a:r>
              <a:rPr lang="hr-HR" sz="1200" dirty="0" smtClean="0"/>
              <a:t>i</a:t>
            </a:r>
            <a:endParaRPr lang="hr-HR" sz="1200" dirty="0"/>
          </a:p>
          <a:p>
            <a:r>
              <a:rPr lang="hr-HR" sz="1200" dirty="0"/>
              <a:t>KALEB, V. Gost</a:t>
            </a:r>
          </a:p>
          <a:p>
            <a:r>
              <a:rPr lang="hr-HR" sz="1200" dirty="0"/>
              <a:t>8. PAVLIČIĆ, P. Dobri duh Zagreba</a:t>
            </a:r>
          </a:p>
          <a:p>
            <a:r>
              <a:rPr lang="hr-HR" sz="1200" dirty="0"/>
              <a:t>9. SOFOKLO. Antigona</a:t>
            </a:r>
          </a:p>
          <a:p>
            <a:r>
              <a:rPr lang="hr-HR" sz="1200" dirty="0"/>
              <a:t>10. </a:t>
            </a:r>
            <a:r>
              <a:rPr lang="hr-HR" sz="1200" dirty="0" err="1"/>
              <a:t>DRŽIć</a:t>
            </a:r>
            <a:r>
              <a:rPr lang="hr-HR" sz="1200" dirty="0"/>
              <a:t>, M. Skup</a:t>
            </a:r>
          </a:p>
          <a:p>
            <a:r>
              <a:rPr lang="hr-HR" sz="1200" dirty="0"/>
              <a:t>11. VOJNOVIĆ, I. </a:t>
            </a:r>
            <a:r>
              <a:rPr lang="hr-HR" sz="1200" dirty="0" err="1"/>
              <a:t>Ekvinocijo</a:t>
            </a:r>
            <a:endParaRPr lang="hr-HR" sz="1200" dirty="0"/>
          </a:p>
          <a:p>
            <a:r>
              <a:rPr lang="hr-HR" sz="1200" dirty="0"/>
              <a:t>12. BIBLIJA, Knjiga postanka, Knjiga izlaska, Judita, Pjesma nad pjesmama, Psalmi, </a:t>
            </a:r>
            <a:r>
              <a:rPr lang="hr-HR" sz="1200" dirty="0" err="1"/>
              <a:t>Evanñelje</a:t>
            </a:r>
            <a:r>
              <a:rPr lang="hr-HR" sz="1200" dirty="0"/>
              <a:t> po Ivanu</a:t>
            </a:r>
          </a:p>
          <a:p>
            <a:r>
              <a:rPr lang="hr-HR" sz="1200" dirty="0"/>
              <a:t>13. HOMER. Odiseja ( pjevanje I.,XIX., XXI. )</a:t>
            </a:r>
          </a:p>
          <a:p>
            <a:r>
              <a:rPr lang="hr-HR" sz="1200" dirty="0"/>
              <a:t>14. ESHIL. Okovani </a:t>
            </a:r>
            <a:r>
              <a:rPr lang="hr-HR" sz="1200" dirty="0" err="1"/>
              <a:t>Prometej</a:t>
            </a:r>
            <a:endParaRPr lang="hr-HR" sz="1200" dirty="0"/>
          </a:p>
          <a:p>
            <a:r>
              <a:rPr lang="hr-HR" sz="1200" dirty="0"/>
              <a:t>15. SOFOKLO. Kralj Edip</a:t>
            </a:r>
          </a:p>
          <a:p>
            <a:r>
              <a:rPr lang="hr-HR" sz="1200" dirty="0"/>
              <a:t>16. EURIPID. Elektra</a:t>
            </a:r>
          </a:p>
          <a:p>
            <a:r>
              <a:rPr lang="hr-HR" sz="1200" dirty="0"/>
              <a:t>17. PLAUT. Tvrdica ( Škrtac )</a:t>
            </a:r>
          </a:p>
          <a:p>
            <a:r>
              <a:rPr lang="hr-HR" sz="1200" dirty="0"/>
              <a:t>18. VERGILIJE. </a:t>
            </a:r>
            <a:r>
              <a:rPr lang="hr-HR" sz="1200" dirty="0" err="1"/>
              <a:t>Eneida</a:t>
            </a:r>
            <a:r>
              <a:rPr lang="hr-HR" sz="1200" dirty="0"/>
              <a:t> (pjevanje II. i IV. )</a:t>
            </a:r>
          </a:p>
          <a:p>
            <a:r>
              <a:rPr lang="hr-HR" sz="1200" dirty="0"/>
              <a:t>19. OVIDIJE. Metamorfoze ( </a:t>
            </a:r>
            <a:r>
              <a:rPr lang="hr-HR" sz="1200" dirty="0" err="1"/>
              <a:t>Piram</a:t>
            </a:r>
            <a:r>
              <a:rPr lang="hr-HR" sz="1200" dirty="0"/>
              <a:t> i </a:t>
            </a:r>
            <a:r>
              <a:rPr lang="hr-HR" sz="1200" dirty="0" err="1"/>
              <a:t>Tizba</a:t>
            </a:r>
            <a:r>
              <a:rPr lang="hr-HR" sz="1200" dirty="0"/>
              <a:t>, IV. knjiga )</a:t>
            </a:r>
          </a:p>
          <a:p>
            <a:r>
              <a:rPr lang="hr-HR" sz="1200" dirty="0"/>
              <a:t>20. STAHULJAK, V. Sjećanja</a:t>
            </a:r>
          </a:p>
        </p:txBody>
      </p:sp>
    </p:spTree>
    <p:extLst>
      <p:ext uri="{BB962C8B-B14F-4D97-AF65-F5344CB8AC3E}">
        <p14:creationId xmlns:p14="http://schemas.microsoft.com/office/powerpoint/2010/main" xmlns="" val="1881333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91911" y="31602"/>
            <a:ext cx="10058400" cy="6826398"/>
          </a:xfrm>
          <a:prstGeom prst="rect">
            <a:avLst/>
          </a:prstGeom>
        </p:spPr>
      </p:pic>
      <p:sp>
        <p:nvSpPr>
          <p:cNvPr id="3" name="TekstniOkvir 2"/>
          <p:cNvSpPr txBox="1"/>
          <p:nvPr/>
        </p:nvSpPr>
        <p:spPr>
          <a:xfrm>
            <a:off x="257695" y="399011"/>
            <a:ext cx="1017330" cy="4893647"/>
          </a:xfrm>
          <a:prstGeom prst="rect">
            <a:avLst/>
          </a:prstGeom>
          <a:noFill/>
        </p:spPr>
        <p:txBody>
          <a:bodyPr vert="wordArtVert" wrap="square" rtlCol="0">
            <a:spAutoFit/>
          </a:bodyPr>
          <a:lstStyle/>
          <a:p>
            <a:r>
              <a:rPr lang="hr-HR" sz="2400" dirty="0" smtClean="0"/>
              <a:t>DIJAGRAM</a:t>
            </a:r>
          </a:p>
          <a:p>
            <a:r>
              <a:rPr lang="hr-HR" sz="2400" dirty="0" smtClean="0"/>
              <a:t>       TOKA</a:t>
            </a:r>
            <a:endParaRPr lang="hr-HR" sz="2400" dirty="0"/>
          </a:p>
        </p:txBody>
      </p:sp>
      <p:sp>
        <p:nvSpPr>
          <p:cNvPr id="5" name="TekstniOkvir 4"/>
          <p:cNvSpPr txBox="1"/>
          <p:nvPr/>
        </p:nvSpPr>
        <p:spPr>
          <a:xfrm>
            <a:off x="10325100" y="6286500"/>
            <a:ext cx="1219200" cy="369332"/>
          </a:xfrm>
          <a:prstGeom prst="rect">
            <a:avLst/>
          </a:prstGeom>
          <a:noFill/>
        </p:spPr>
        <p:txBody>
          <a:bodyPr wrap="square" rtlCol="0">
            <a:spAutoFit/>
          </a:bodyPr>
          <a:lstStyle/>
          <a:p>
            <a:r>
              <a:rPr lang="hr-HR" dirty="0" err="1" smtClean="0"/>
              <a:t>coggle</a:t>
            </a:r>
            <a:endParaRPr lang="hr-HR" dirty="0"/>
          </a:p>
        </p:txBody>
      </p:sp>
    </p:spTree>
    <p:extLst>
      <p:ext uri="{BB962C8B-B14F-4D97-AF65-F5344CB8AC3E}">
        <p14:creationId xmlns:p14="http://schemas.microsoft.com/office/powerpoint/2010/main" xmlns="" val="477265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DIJAGRAM TOKA- TUMAČENJE</a:t>
            </a:r>
            <a:endParaRPr lang="hr-HR" dirty="0"/>
          </a:p>
        </p:txBody>
      </p:sp>
      <p:sp>
        <p:nvSpPr>
          <p:cNvPr id="3" name="Rezervirano mjesto sadržaja 2"/>
          <p:cNvSpPr>
            <a:spLocks noGrp="1"/>
          </p:cNvSpPr>
          <p:nvPr>
            <p:ph idx="1"/>
          </p:nvPr>
        </p:nvSpPr>
        <p:spPr/>
        <p:txBody>
          <a:bodyPr>
            <a:normAutofit fontScale="85000" lnSpcReduction="20000"/>
          </a:bodyPr>
          <a:lstStyle/>
          <a:p>
            <a:r>
              <a:rPr lang="hr-HR" dirty="0" smtClean="0"/>
              <a:t>Učenik i </a:t>
            </a:r>
            <a:r>
              <a:rPr lang="hr-HR" dirty="0" err="1" smtClean="0"/>
              <a:t>lektirni</a:t>
            </a:r>
            <a:r>
              <a:rPr lang="hr-HR" dirty="0" smtClean="0"/>
              <a:t> naslov u izravnom su komunikacijskom procesu (učenik čita-ne čita-</a:t>
            </a:r>
            <a:r>
              <a:rPr lang="hr-HR" dirty="0" err="1" smtClean="0"/>
              <a:t>čita</a:t>
            </a:r>
            <a:r>
              <a:rPr lang="hr-HR" dirty="0" smtClean="0"/>
              <a:t> kratak sadržaj)</a:t>
            </a:r>
          </a:p>
          <a:p>
            <a:r>
              <a:rPr lang="hr-HR" dirty="0" err="1" smtClean="0"/>
              <a:t>Lektirne</a:t>
            </a:r>
            <a:r>
              <a:rPr lang="hr-HR" dirty="0" smtClean="0"/>
              <a:t> naslove propisuje MZOS nastavnim planom i programom.</a:t>
            </a:r>
          </a:p>
          <a:p>
            <a:r>
              <a:rPr lang="hr-HR" dirty="0" smtClean="0"/>
              <a:t>Kao djelatnik MZOS-a nastavnik je posrednik između MZOS-a i učenika. </a:t>
            </a:r>
          </a:p>
          <a:p>
            <a:r>
              <a:rPr lang="hr-HR" dirty="0" smtClean="0"/>
              <a:t>Lektira je posrednik u komunikaciji između nastavnika i učenika.</a:t>
            </a:r>
          </a:p>
          <a:p>
            <a:r>
              <a:rPr lang="hr-HR" dirty="0" smtClean="0"/>
              <a:t>Lektiru stvara autor, tj. </a:t>
            </a:r>
            <a:r>
              <a:rPr lang="hr-HR" dirty="0"/>
              <a:t>p</a:t>
            </a:r>
            <a:r>
              <a:rPr lang="hr-HR" dirty="0" smtClean="0"/>
              <a:t>isac tako da i on sudjeluje u komunikaciji s učenikom putem lektire.</a:t>
            </a:r>
          </a:p>
          <a:p>
            <a:r>
              <a:rPr lang="hr-HR" dirty="0" smtClean="0"/>
              <a:t>Lektiru izdaje izdavačka kuća te i ona sudjeluje u komunikaciji ( dizajn, broj stranica, cijena, itd.)</a:t>
            </a:r>
          </a:p>
          <a:p>
            <a:r>
              <a:rPr lang="hr-HR" dirty="0" smtClean="0"/>
              <a:t>Ispitni katalog sadrži </a:t>
            </a:r>
            <a:r>
              <a:rPr lang="hr-HR" dirty="0" err="1" smtClean="0"/>
              <a:t>lektirne</a:t>
            </a:r>
            <a:r>
              <a:rPr lang="hr-HR" dirty="0" smtClean="0"/>
              <a:t> naslove obvezne za državnu maturu u tekućoj godini (referenca koja se mijenja).</a:t>
            </a:r>
          </a:p>
          <a:p>
            <a:r>
              <a:rPr lang="hr-HR" dirty="0" smtClean="0"/>
              <a:t>Lektira se razlikuje prema usmjerenju – gimnazije, strukovne škole</a:t>
            </a:r>
          </a:p>
          <a:p>
            <a:endParaRPr lang="hr-HR" dirty="0" smtClean="0"/>
          </a:p>
          <a:p>
            <a:endParaRPr lang="hr-HR" dirty="0"/>
          </a:p>
        </p:txBody>
      </p:sp>
    </p:spTree>
    <p:extLst>
      <p:ext uri="{BB962C8B-B14F-4D97-AF65-F5344CB8AC3E}">
        <p14:creationId xmlns:p14="http://schemas.microsoft.com/office/powerpoint/2010/main" xmlns="" val="2543259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6134793" cy="7450590"/>
          </a:xfrm>
          <a:prstGeom prst="rect">
            <a:avLst/>
          </a:prstGeom>
        </p:spPr>
      </p:pic>
      <p:sp>
        <p:nvSpPr>
          <p:cNvPr id="3" name="TextBox 2"/>
          <p:cNvSpPr txBox="1"/>
          <p:nvPr/>
        </p:nvSpPr>
        <p:spPr>
          <a:xfrm>
            <a:off x="6528391" y="542260"/>
            <a:ext cx="5178056" cy="6463308"/>
          </a:xfrm>
          <a:prstGeom prst="rect">
            <a:avLst/>
          </a:prstGeom>
          <a:noFill/>
        </p:spPr>
        <p:txBody>
          <a:bodyPr wrap="square" rtlCol="0">
            <a:spAutoFit/>
          </a:bodyPr>
          <a:lstStyle/>
          <a:p>
            <a:pPr algn="just"/>
            <a:r>
              <a:rPr lang="hr-HR" dirty="0" smtClean="0"/>
              <a:t>Holden je živio u New Yorku gdje je bio smješten u sanatoriju.  Potresen je zbog smrti svog mlađeg brata Alyja. Ne može prihvatiti novi koledž, a kao uspomenu na brata ima bejzbolsku rukavicu ispisanu riječima pjesama. Holden vidi zlo svuda oko sebe, a za njega je cijeli svijet lažan. Propao je već u trećoj školi za redom. Njegov najbolji prijatelj zove se Ackley. Jednom se potukao sa drugim prijateljem Stradlerom zbog Jane. Zbog te tučnjave je u školi bio svega tri dana te je ponovno izbačen. Pošto je imao mnogo novaca, želio ih je u ta tri dana potrošiti na najbolji način. Odsjeo je u hotelu.  Taksijem je krenuo na piće, a onda postavlja neobično pitanje vozaču: “Kamo zimi idu patke koje plivaju u jezeru u Central parku?”  </a:t>
            </a:r>
          </a:p>
          <a:p>
            <a:pPr algn="just"/>
            <a:r>
              <a:rPr lang="hr-HR" dirty="0" smtClean="0"/>
              <a:t>Nakon povratka dolazi u hotel gdje unajmljuje</a:t>
            </a:r>
          </a:p>
          <a:p>
            <a:pPr algn="just"/>
            <a:r>
              <a:rPr lang="hr-HR" dirty="0" smtClean="0"/>
              <a:t>prostitutku Sunny.  Drugi dan odlazi pričati sa svojom prijateljicom Sally.  Nakon toga se susreo sa starim prijeteljima. Kada je shvatio da nema više novaca otišao je kod roditelja po nova, ali kod kuće susreće sestru Phoebe s kojom je razgovarao. Treći dan provodi sa sestrom. </a:t>
            </a:r>
          </a:p>
          <a:p>
            <a:pPr algn="just"/>
            <a:r>
              <a:rPr lang="hr-HR" dirty="0" smtClean="0"/>
              <a:t>Roman je nastao u sanatoriju gdje je Holden razgovarao sa psihologom. </a:t>
            </a:r>
            <a:endParaRPr lang="hr-HR" dirty="0"/>
          </a:p>
        </p:txBody>
      </p:sp>
      <p:sp>
        <p:nvSpPr>
          <p:cNvPr id="6" name="TekstniOkvir 5"/>
          <p:cNvSpPr txBox="1"/>
          <p:nvPr/>
        </p:nvSpPr>
        <p:spPr>
          <a:xfrm>
            <a:off x="0" y="152400"/>
            <a:ext cx="4889500" cy="646331"/>
          </a:xfrm>
          <a:prstGeom prst="rect">
            <a:avLst/>
          </a:prstGeom>
          <a:noFill/>
        </p:spPr>
        <p:txBody>
          <a:bodyPr wrap="square" rtlCol="0">
            <a:spAutoFit/>
          </a:bodyPr>
          <a:lstStyle/>
          <a:p>
            <a:r>
              <a:rPr lang="hr-HR" dirty="0" smtClean="0"/>
              <a:t>Kratke odrednice</a:t>
            </a:r>
          </a:p>
          <a:p>
            <a:r>
              <a:rPr lang="hr-HR" dirty="0" smtClean="0"/>
              <a:t> o djelu</a:t>
            </a:r>
            <a:endParaRPr lang="hr-HR" dirty="0"/>
          </a:p>
        </p:txBody>
      </p:sp>
    </p:spTree>
    <p:extLst>
      <p:ext uri="{BB962C8B-B14F-4D97-AF65-F5344CB8AC3E}">
        <p14:creationId xmlns:p14="http://schemas.microsoft.com/office/powerpoint/2010/main" xmlns="" val="1300708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Anketa</a:t>
            </a:r>
            <a:endParaRPr lang="hr-HR" dirty="0"/>
          </a:p>
        </p:txBody>
      </p:sp>
      <p:sp>
        <p:nvSpPr>
          <p:cNvPr id="3" name="Content Placeholder 2"/>
          <p:cNvSpPr>
            <a:spLocks noGrp="1"/>
          </p:cNvSpPr>
          <p:nvPr>
            <p:ph idx="1"/>
          </p:nvPr>
        </p:nvSpPr>
        <p:spPr/>
        <p:txBody>
          <a:bodyPr>
            <a:normAutofit/>
          </a:bodyPr>
          <a:lstStyle/>
          <a:p>
            <a:pPr>
              <a:buNone/>
            </a:pPr>
            <a:r>
              <a:rPr lang="hr-HR" dirty="0" smtClean="0"/>
              <a:t>   Da bi se ustanovio utjecaj </a:t>
            </a:r>
            <a:r>
              <a:rPr lang="hr-HR" dirty="0" err="1" smtClean="0"/>
              <a:t>lektirnog</a:t>
            </a:r>
            <a:r>
              <a:rPr lang="hr-HR" dirty="0" smtClean="0"/>
              <a:t> naslova na učenika, provedeno je istraživanje u gimnazijskim odjelima Srednje škole Delnice – 120 učenika te Srednje škole “Vladimir Nazor” Čabar – 46 učenika</a:t>
            </a:r>
          </a:p>
          <a:p>
            <a:pPr>
              <a:buNone/>
            </a:pPr>
            <a:r>
              <a:rPr lang="hr-HR" dirty="0" smtClean="0"/>
              <a:t>   Budući da je djelo obvezno u 1. razredu srednje škole kao i na državnoj maturi, anketa je provedena u odjelima od 1.-4. razreda</a:t>
            </a:r>
          </a:p>
          <a:p>
            <a:pPr>
              <a:buNone/>
            </a:pPr>
            <a:r>
              <a:rPr lang="hr-HR" dirty="0" smtClean="0"/>
              <a:t>   link na anketu</a:t>
            </a:r>
          </a:p>
          <a:p>
            <a:pPr>
              <a:buNone/>
            </a:pPr>
            <a:r>
              <a:rPr lang="hr-HR" dirty="0" smtClean="0">
                <a:hlinkClick r:id="rId2"/>
              </a:rPr>
              <a:t>   https://www.dropbox.com/s/m2otlwqtiqror2z/Anketa%20%281%29.docx?dl=0</a:t>
            </a:r>
            <a:endParaRPr lang="hr-HR" dirty="0" smtClean="0"/>
          </a:p>
          <a:p>
            <a:pPr>
              <a:buNone/>
            </a:pPr>
            <a:endParaRPr lang="hr-H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TM10001114[[fn=Galerija]]</Template>
  <TotalTime>598</TotalTime>
  <Words>2135</Words>
  <Application>Microsoft Office PowerPoint</Application>
  <PresentationFormat>Prilagođeno</PresentationFormat>
  <Paragraphs>196</Paragraphs>
  <Slides>33</Slides>
  <Notes>0</Notes>
  <HiddenSlides>0</HiddenSlides>
  <MMClips>0</MMClips>
  <ScaleCrop>false</ScaleCrop>
  <HeadingPairs>
    <vt:vector size="4" baseType="variant">
      <vt:variant>
        <vt:lpstr>Tema</vt:lpstr>
      </vt:variant>
      <vt:variant>
        <vt:i4>1</vt:i4>
      </vt:variant>
      <vt:variant>
        <vt:lpstr>Naslovi slajdova</vt:lpstr>
      </vt:variant>
      <vt:variant>
        <vt:i4>33</vt:i4>
      </vt:variant>
    </vt:vector>
  </HeadingPairs>
  <TitlesOfParts>
    <vt:vector size="34" baseType="lpstr">
      <vt:lpstr>Gallery</vt:lpstr>
      <vt:lpstr>Srednjoškolska lektira </vt:lpstr>
      <vt:lpstr>Sadržaj</vt:lpstr>
      <vt:lpstr>uvod</vt:lpstr>
      <vt:lpstr>problem</vt:lpstr>
      <vt:lpstr>Lektire 1. razred gimnazije</vt:lpstr>
      <vt:lpstr>Slajd 6</vt:lpstr>
      <vt:lpstr>DIJAGRAM TOKA- TUMAČENJE</vt:lpstr>
      <vt:lpstr>Slajd 8</vt:lpstr>
      <vt:lpstr>Anketa</vt:lpstr>
      <vt:lpstr>Anketa (srednja škola delnice)</vt:lpstr>
      <vt:lpstr>Slajd 11</vt:lpstr>
      <vt:lpstr>Slajd 12</vt:lpstr>
      <vt:lpstr>Slajd 13</vt:lpstr>
      <vt:lpstr>Slajd 14</vt:lpstr>
      <vt:lpstr>Slajd 15</vt:lpstr>
      <vt:lpstr>Slajd 16</vt:lpstr>
      <vt:lpstr>Slajd 17</vt:lpstr>
      <vt:lpstr>Anketa (srednja škola “vladimir nazor” Čabar)</vt:lpstr>
      <vt:lpstr>Slajd 19</vt:lpstr>
      <vt:lpstr>Slajd 20</vt:lpstr>
      <vt:lpstr>Slajd 21</vt:lpstr>
      <vt:lpstr>Slajd 22</vt:lpstr>
      <vt:lpstr>Slajd 23</vt:lpstr>
      <vt:lpstr>Slajd 24</vt:lpstr>
      <vt:lpstr>Slajd 25</vt:lpstr>
      <vt:lpstr>Vanjski izgled knjige</vt:lpstr>
      <vt:lpstr>Šareni dućan</vt:lpstr>
      <vt:lpstr>Knjiga nije samo za čitanje</vt:lpstr>
      <vt:lpstr>Zaključak</vt:lpstr>
      <vt:lpstr>Rješenje problema</vt:lpstr>
      <vt:lpstr>literatura</vt:lpstr>
      <vt:lpstr>Zahvale</vt:lpstr>
      <vt:lpstr>Hvala na pažnji!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Srednjoškolska lektira</dc:title>
  <dc:creator>Korisnik</dc:creator>
  <cp:lastModifiedBy>Korisnik</cp:lastModifiedBy>
  <cp:revision>22</cp:revision>
  <dcterms:created xsi:type="dcterms:W3CDTF">2016-02-26T10:43:35Z</dcterms:created>
  <dcterms:modified xsi:type="dcterms:W3CDTF">2016-02-28T18:31:16Z</dcterms:modified>
</cp:coreProperties>
</file>